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5"/>
  </p:sldMasterIdLst>
  <p:notesMasterIdLst>
    <p:notesMasterId r:id="rId52"/>
  </p:notesMasterIdLst>
  <p:sldIdLst>
    <p:sldId id="488" r:id="rId6"/>
    <p:sldId id="567" r:id="rId7"/>
    <p:sldId id="571" r:id="rId8"/>
    <p:sldId id="583" r:id="rId9"/>
    <p:sldId id="585" r:id="rId10"/>
    <p:sldId id="582" r:id="rId11"/>
    <p:sldId id="489" r:id="rId12"/>
    <p:sldId id="490" r:id="rId13"/>
    <p:sldId id="592" r:id="rId14"/>
    <p:sldId id="598" r:id="rId15"/>
    <p:sldId id="599" r:id="rId16"/>
    <p:sldId id="596" r:id="rId17"/>
    <p:sldId id="597" r:id="rId18"/>
    <p:sldId id="570" r:id="rId19"/>
    <p:sldId id="531" r:id="rId20"/>
    <p:sldId id="565" r:id="rId21"/>
    <p:sldId id="566" r:id="rId22"/>
    <p:sldId id="556" r:id="rId23"/>
    <p:sldId id="572" r:id="rId24"/>
    <p:sldId id="574" r:id="rId25"/>
    <p:sldId id="575" r:id="rId26"/>
    <p:sldId id="277" r:id="rId27"/>
    <p:sldId id="332" r:id="rId28"/>
    <p:sldId id="586" r:id="rId29"/>
    <p:sldId id="587" r:id="rId30"/>
    <p:sldId id="560" r:id="rId31"/>
    <p:sldId id="558" r:id="rId32"/>
    <p:sldId id="577" r:id="rId33"/>
    <p:sldId id="576" r:id="rId34"/>
    <p:sldId id="578" r:id="rId35"/>
    <p:sldId id="561" r:id="rId36"/>
    <p:sldId id="579" r:id="rId37"/>
    <p:sldId id="581" r:id="rId38"/>
    <p:sldId id="590" r:id="rId39"/>
    <p:sldId id="603" r:id="rId40"/>
    <p:sldId id="564" r:id="rId41"/>
    <p:sldId id="580" r:id="rId42"/>
    <p:sldId id="539" r:id="rId43"/>
    <p:sldId id="588" r:id="rId44"/>
    <p:sldId id="589" r:id="rId45"/>
    <p:sldId id="593" r:id="rId46"/>
    <p:sldId id="595" r:id="rId47"/>
    <p:sldId id="600" r:id="rId48"/>
    <p:sldId id="601" r:id="rId49"/>
    <p:sldId id="602" r:id="rId50"/>
    <p:sldId id="604" r:id="rId51"/>
  </p:sldIdLst>
  <p:sldSz cx="9899650" cy="6854825"/>
  <p:notesSz cx="6805613" cy="9944100"/>
  <p:custDataLst>
    <p:tags r:id="rId5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9" userDrawn="1">
          <p15:clr>
            <a:srgbClr val="A4A3A4"/>
          </p15:clr>
        </p15:guide>
        <p15:guide id="2" orient="horz" pos="821" userDrawn="1">
          <p15:clr>
            <a:srgbClr val="A4A3A4"/>
          </p15:clr>
        </p15:guide>
        <p15:guide id="3" orient="horz" pos="3929">
          <p15:clr>
            <a:srgbClr val="A4A3A4"/>
          </p15:clr>
        </p15:guide>
        <p15:guide id="4" orient="horz" pos="4127">
          <p15:clr>
            <a:srgbClr val="A4A3A4"/>
          </p15:clr>
        </p15:guide>
        <p15:guide id="5" orient="horz" pos="4087" userDrawn="1">
          <p15:clr>
            <a:srgbClr val="A4A3A4"/>
          </p15:clr>
        </p15:guide>
        <p15:guide id="6" orient="horz" pos="2448">
          <p15:clr>
            <a:srgbClr val="A4A3A4"/>
          </p15:clr>
        </p15:guide>
        <p15:guide id="7" orient="horz" pos="4270">
          <p15:clr>
            <a:srgbClr val="A4A3A4"/>
          </p15:clr>
        </p15:guide>
        <p15:guide id="8" orient="horz" pos="3432">
          <p15:clr>
            <a:srgbClr val="A4A3A4"/>
          </p15:clr>
        </p15:guide>
        <p15:guide id="9" orient="horz" pos="2976">
          <p15:clr>
            <a:srgbClr val="A4A3A4"/>
          </p15:clr>
        </p15:guide>
        <p15:guide id="10" orient="horz" pos="2817" userDrawn="1">
          <p15:clr>
            <a:srgbClr val="A4A3A4"/>
          </p15:clr>
        </p15:guide>
        <p15:guide id="11" pos="6081">
          <p15:clr>
            <a:srgbClr val="A4A3A4"/>
          </p15:clr>
        </p15:guide>
        <p15:guide id="12" pos="180">
          <p15:clr>
            <a:srgbClr val="A4A3A4"/>
          </p15:clr>
        </p15:guide>
        <p15:guide id="13" pos="5613">
          <p15:clr>
            <a:srgbClr val="A4A3A4"/>
          </p15:clr>
        </p15:guide>
        <p15:guide id="14" pos="5930" userDrawn="1">
          <p15:clr>
            <a:srgbClr val="A4A3A4"/>
          </p15:clr>
        </p15:guide>
        <p15:guide id="15" pos="336">
          <p15:clr>
            <a:srgbClr val="A4A3A4"/>
          </p15:clr>
        </p15:guide>
        <p15:guide id="16" pos="2776">
          <p15:clr>
            <a:srgbClr val="A4A3A4"/>
          </p15:clr>
        </p15:guide>
        <p15:guide id="17" pos="2602">
          <p15:clr>
            <a:srgbClr val="A4A3A4"/>
          </p15:clr>
        </p15:guide>
        <p15:guide id="18" pos="3447">
          <p15:clr>
            <a:srgbClr val="A4A3A4"/>
          </p15:clr>
        </p15:guide>
        <p15:guide id="19" pos="299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bian Liebetrau" initials="F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339966"/>
    <a:srgbClr val="98B954"/>
    <a:srgbClr val="1E3962"/>
    <a:srgbClr val="FFFF99"/>
    <a:srgbClr val="FFFF66"/>
    <a:srgbClr val="006666"/>
    <a:srgbClr val="008080"/>
    <a:srgbClr val="1B3758"/>
    <a:srgbClr val="87B68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15" autoAdjust="0"/>
    <p:restoredTop sz="99402" autoAdjust="0"/>
  </p:normalViewPr>
  <p:slideViewPr>
    <p:cSldViewPr snapToGrid="0">
      <p:cViewPr varScale="1">
        <p:scale>
          <a:sx n="95" d="100"/>
          <a:sy n="95" d="100"/>
        </p:scale>
        <p:origin x="1272" y="96"/>
      </p:cViewPr>
      <p:guideLst>
        <p:guide orient="horz" pos="1819"/>
        <p:guide orient="horz" pos="821"/>
        <p:guide orient="horz" pos="3929"/>
        <p:guide orient="horz" pos="4127"/>
        <p:guide orient="horz" pos="4087"/>
        <p:guide orient="horz" pos="2448"/>
        <p:guide orient="horz" pos="4270"/>
        <p:guide orient="horz" pos="3432"/>
        <p:guide orient="horz" pos="2976"/>
        <p:guide orient="horz" pos="2817"/>
        <p:guide pos="6081"/>
        <p:guide pos="180"/>
        <p:guide pos="5613"/>
        <p:guide pos="5930"/>
        <p:guide pos="336"/>
        <p:guide pos="2776"/>
        <p:guide pos="2602"/>
        <p:guide pos="3447"/>
        <p:guide pos="2993"/>
      </p:guideLst>
    </p:cSldViewPr>
  </p:slideViewPr>
  <p:notesTextViewPr>
    <p:cViewPr>
      <p:scale>
        <a:sx n="100" d="100"/>
        <a:sy n="100" d="100"/>
      </p:scale>
      <p:origin x="0" y="0"/>
    </p:cViewPr>
  </p:notesTextViewPr>
  <p:sorterViewPr>
    <p:cViewPr>
      <p:scale>
        <a:sx n="33" d="100"/>
        <a:sy n="33" d="100"/>
      </p:scale>
      <p:origin x="0" y="13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A02D8B8C-A07F-4F86-91C0-8300805952DE}" type="datetimeFigureOut">
              <a:rPr lang="de-DE" smtClean="0"/>
              <a:pPr/>
              <a:t>01.12.2021</a:t>
            </a:fld>
            <a:endParaRPr lang="de-CH"/>
          </a:p>
        </p:txBody>
      </p:sp>
      <p:sp>
        <p:nvSpPr>
          <p:cNvPr id="4" name="Folienbildplatzhalter 3"/>
          <p:cNvSpPr>
            <a:spLocks noGrp="1" noRot="1" noChangeAspect="1"/>
          </p:cNvSpPr>
          <p:nvPr>
            <p:ph type="sldImg" idx="2"/>
          </p:nvPr>
        </p:nvSpPr>
        <p:spPr>
          <a:xfrm>
            <a:off x="711200" y="746125"/>
            <a:ext cx="5383213" cy="3729038"/>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3281C78C-DF60-43AA-9025-896AF7F51202}" type="slidenum">
              <a:rPr lang="de-CH" smtClean="0"/>
              <a:pPr/>
              <a:t>‹Nr.›</a:t>
            </a:fld>
            <a:endParaRPr lang="de-CH"/>
          </a:p>
        </p:txBody>
      </p:sp>
    </p:spTree>
    <p:extLst>
      <p:ext uri="{BB962C8B-B14F-4D97-AF65-F5344CB8AC3E}">
        <p14:creationId xmlns:p14="http://schemas.microsoft.com/office/powerpoint/2010/main" val="373169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281C78C-DF60-43AA-9025-896AF7F51202}" type="slidenum">
              <a:rPr lang="de-CH">
                <a:solidFill>
                  <a:prstClr val="black"/>
                </a:solidFill>
              </a:rPr>
              <a:pPr/>
              <a:t>1</a:t>
            </a:fld>
            <a:endParaRPr lang="de-CH">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281C78C-DF60-43AA-9025-896AF7F51202}" type="slidenum">
              <a:rPr lang="de-CH" smtClean="0"/>
              <a:pPr/>
              <a:t>22</a:t>
            </a:fld>
            <a:endParaRPr lang="de-CH"/>
          </a:p>
        </p:txBody>
      </p:sp>
    </p:spTree>
    <p:extLst>
      <p:ext uri="{BB962C8B-B14F-4D97-AF65-F5344CB8AC3E}">
        <p14:creationId xmlns:p14="http://schemas.microsoft.com/office/powerpoint/2010/main" val="35181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281C78C-DF60-43AA-9025-896AF7F51202}" type="slidenum">
              <a:rPr lang="de-CH" smtClean="0"/>
              <a:pPr/>
              <a:t>23</a:t>
            </a:fld>
            <a:endParaRPr lang="de-CH"/>
          </a:p>
        </p:txBody>
      </p:sp>
    </p:spTree>
    <p:extLst>
      <p:ext uri="{BB962C8B-B14F-4D97-AF65-F5344CB8AC3E}">
        <p14:creationId xmlns:p14="http://schemas.microsoft.com/office/powerpoint/2010/main" val="418168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281C78C-DF60-43AA-9025-896AF7F51202}" type="slidenum">
              <a:rPr lang="de-CH" smtClean="0"/>
              <a:pPr/>
              <a:t>24</a:t>
            </a:fld>
            <a:endParaRPr lang="de-CH"/>
          </a:p>
        </p:txBody>
      </p:sp>
    </p:spTree>
    <p:extLst>
      <p:ext uri="{BB962C8B-B14F-4D97-AF65-F5344CB8AC3E}">
        <p14:creationId xmlns:p14="http://schemas.microsoft.com/office/powerpoint/2010/main" val="288816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281C78C-DF60-43AA-9025-896AF7F51202}" type="slidenum">
              <a:rPr lang="de-CH" smtClean="0"/>
              <a:pPr/>
              <a:t>25</a:t>
            </a:fld>
            <a:endParaRPr lang="de-CH"/>
          </a:p>
        </p:txBody>
      </p:sp>
    </p:spTree>
    <p:extLst>
      <p:ext uri="{BB962C8B-B14F-4D97-AF65-F5344CB8AC3E}">
        <p14:creationId xmlns:p14="http://schemas.microsoft.com/office/powerpoint/2010/main" val="94864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Idee: 21st </a:t>
            </a:r>
            <a:r>
              <a:rPr lang="de-DE" dirty="0" err="1"/>
              <a:t>Centry</a:t>
            </a:r>
            <a:r>
              <a:rPr lang="de-DE" dirty="0"/>
              <a:t> Skills (Kommunikation, Kollaboration, Kreativität und kritisches Denken) müssen allen mit auf den Weg gegeben werden, da wir nicht wissen, in welchen Jobs unsere Kinder landen werden. Lebenslanges Lernen kann aus meiner Sicht als Synonym dafür verwendet werden. </a:t>
            </a:r>
          </a:p>
        </p:txBody>
      </p:sp>
      <p:sp>
        <p:nvSpPr>
          <p:cNvPr id="4" name="Foliennummernplatzhalter 3"/>
          <p:cNvSpPr>
            <a:spLocks noGrp="1"/>
          </p:cNvSpPr>
          <p:nvPr>
            <p:ph type="sldNum" sz="quarter" idx="5"/>
          </p:nvPr>
        </p:nvSpPr>
        <p:spPr/>
        <p:txBody>
          <a:bodyPr/>
          <a:lstStyle/>
          <a:p>
            <a:fld id="{3281C78C-DF60-43AA-9025-896AF7F51202}" type="slidenum">
              <a:rPr lang="de-CH" smtClean="0"/>
              <a:pPr/>
              <a:t>36</a:t>
            </a:fld>
            <a:endParaRPr lang="de-CH"/>
          </a:p>
        </p:txBody>
      </p:sp>
    </p:spTree>
    <p:extLst>
      <p:ext uri="{BB962C8B-B14F-4D97-AF65-F5344CB8AC3E}">
        <p14:creationId xmlns:p14="http://schemas.microsoft.com/office/powerpoint/2010/main" val="337590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3281C78C-DF60-43AA-9025-896AF7F51202}" type="slidenum">
              <a:rPr lang="de-CH" smtClean="0"/>
              <a:pPr/>
              <a:t>38</a:t>
            </a:fld>
            <a:endParaRPr lang="de-CH"/>
          </a:p>
        </p:txBody>
      </p:sp>
    </p:spTree>
    <p:extLst>
      <p:ext uri="{BB962C8B-B14F-4D97-AF65-F5344CB8AC3E}">
        <p14:creationId xmlns:p14="http://schemas.microsoft.com/office/powerpoint/2010/main" val="3896755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aphicFrame>
        <p:nvGraphicFramePr>
          <p:cNvPr id="10" name="Objekt 9" hidden="1"/>
          <p:cNvGraphicFramePr>
            <a:graphicFrameLocks/>
          </p:cNvGraphicFramePr>
          <p:nvPr>
            <p:custDataLst>
              <p:tags r:id="rId2"/>
            </p:custDataLst>
            <p:extLst>
              <p:ext uri="{D42A27DB-BD31-4B8C-83A1-F6EECF244321}">
                <p14:modId xmlns:p14="http://schemas.microsoft.com/office/powerpoint/2010/main" val="358143720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0" name="think-cell Folie" r:id="rId4" imgW="360" imgH="360" progId="TCLayout.ActiveDocument.1">
                  <p:embed/>
                </p:oleObj>
              </mc:Choice>
              <mc:Fallback>
                <p:oleObj name="think-cell Folie" r:id="rId4" imgW="360" imgH="360" progId="TCLayout.ActiveDocument.1">
                  <p:embed/>
                  <p:pic>
                    <p:nvPicPr>
                      <p:cNvPr id="10" name="Objekt 9"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p:nvPr>
        </p:nvSpPr>
        <p:spPr>
          <a:xfrm>
            <a:off x="3202360" y="2029888"/>
            <a:ext cx="6261247" cy="1439196"/>
          </a:xfrm>
        </p:spPr>
        <p:txBody>
          <a:bodyPr rIns="467625" bIns="71943">
            <a:normAutofit/>
          </a:bodyPr>
          <a:lstStyle>
            <a:lvl1pPr>
              <a:defRPr sz="3400" b="0" i="1">
                <a:solidFill>
                  <a:srgbClr val="98B954"/>
                </a:solidFill>
                <a:latin typeface="+mj-lt"/>
              </a:defRPr>
            </a:lvl1pPr>
          </a:lstStyle>
          <a:p>
            <a:r>
              <a:rPr lang="de-DE"/>
              <a:t>Mastertitelformat bearbeiten</a:t>
            </a:r>
            <a:endParaRPr lang="de-DE" dirty="0"/>
          </a:p>
        </p:txBody>
      </p:sp>
      <p:sp>
        <p:nvSpPr>
          <p:cNvPr id="16" name="Rectangle 3"/>
          <p:cNvSpPr>
            <a:spLocks noGrp="1" noChangeArrowheads="1"/>
          </p:cNvSpPr>
          <p:nvPr>
            <p:ph type="subTitle" idx="1"/>
          </p:nvPr>
        </p:nvSpPr>
        <p:spPr>
          <a:xfrm>
            <a:off x="3202360" y="3475559"/>
            <a:ext cx="6261247" cy="1142479"/>
          </a:xfrm>
          <a:prstGeom prst="rect">
            <a:avLst/>
          </a:prstGeom>
          <a:ln/>
        </p:spPr>
        <p:txBody>
          <a:bodyPr tIns="71943" rIns="341727"/>
          <a:lstStyle>
            <a:lvl1pPr marL="0" indent="0">
              <a:buFont typeface="Wingdings" pitchFamily="2" charset="2"/>
              <a:buNone/>
              <a:defRPr sz="2400" i="1">
                <a:solidFill>
                  <a:schemeClr val="bg1">
                    <a:lumMod val="50000"/>
                  </a:schemeClr>
                </a:solidFill>
                <a:latin typeface="+mj-lt"/>
              </a:defRPr>
            </a:lvl1pPr>
          </a:lstStyle>
          <a:p>
            <a:r>
              <a:rPr lang="de-DE"/>
              <a:t>Master-Untertitelformat bearbeiten</a:t>
            </a:r>
            <a:endParaRPr lang="de-DE" dirty="0"/>
          </a:p>
        </p:txBody>
      </p:sp>
      <p:cxnSp>
        <p:nvCxnSpPr>
          <p:cNvPr id="17" name="Straight Connector 13"/>
          <p:cNvCxnSpPr/>
          <p:nvPr userDrawn="1"/>
        </p:nvCxnSpPr>
        <p:spPr>
          <a:xfrm flipV="1">
            <a:off x="3192156" y="3380636"/>
            <a:ext cx="6264000" cy="0"/>
          </a:xfrm>
          <a:prstGeom prst="line">
            <a:avLst/>
          </a:prstGeom>
          <a:ln w="6350">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8" name="Datumsplatzhalter 20"/>
          <p:cNvSpPr>
            <a:spLocks noGrp="1"/>
          </p:cNvSpPr>
          <p:nvPr>
            <p:ph type="dt" sz="half" idx="10"/>
          </p:nvPr>
        </p:nvSpPr>
        <p:spPr>
          <a:xfrm>
            <a:off x="3192933" y="5190255"/>
            <a:ext cx="2166160" cy="276999"/>
          </a:xfrm>
          <a:prstGeom prst="rect">
            <a:avLst/>
          </a:prstGeom>
        </p:spPr>
        <p:txBody>
          <a:bodyPr wrap="square" lIns="0" tIns="0" rIns="0" bIns="0" anchor="b" anchorCtr="0">
            <a:spAutoFit/>
          </a:bodyPr>
          <a:lstStyle>
            <a:lvl1pPr algn="l">
              <a:defRPr sz="1800">
                <a:solidFill>
                  <a:schemeClr val="tx1"/>
                </a:solidFill>
                <a:latin typeface="+mj-lt"/>
              </a:defRPr>
            </a:lvl1pPr>
          </a:lstStyle>
          <a:p>
            <a:r>
              <a:rPr lang="de-DE">
                <a:solidFill>
                  <a:prstClr val="black"/>
                </a:solidFill>
              </a:rPr>
              <a:t>Datum</a:t>
            </a:r>
            <a:endParaRPr lang="de-CH" dirty="0">
              <a:solidFill>
                <a:prstClr val="black"/>
              </a:solidFill>
            </a:endParaRPr>
          </a:p>
        </p:txBody>
      </p:sp>
      <p:sp>
        <p:nvSpPr>
          <p:cNvPr id="19" name="Fußzeilenplatzhalter 22"/>
          <p:cNvSpPr>
            <a:spLocks noGrp="1"/>
          </p:cNvSpPr>
          <p:nvPr>
            <p:ph type="ftr" sz="quarter" idx="12"/>
          </p:nvPr>
        </p:nvSpPr>
        <p:spPr>
          <a:xfrm>
            <a:off x="3192933" y="4807686"/>
            <a:ext cx="3093845" cy="276999"/>
          </a:xfrm>
          <a:prstGeom prst="rect">
            <a:avLst/>
          </a:prstGeom>
        </p:spPr>
        <p:txBody>
          <a:bodyPr wrap="square" lIns="0" tIns="0" rIns="0" bIns="0" anchor="t" anchorCtr="0">
            <a:spAutoFit/>
          </a:bodyPr>
          <a:lstStyle>
            <a:lvl1pPr algn="l">
              <a:defRPr sz="1800">
                <a:solidFill>
                  <a:schemeClr val="tx1"/>
                </a:solidFill>
                <a:latin typeface="+mj-lt"/>
              </a:defRPr>
            </a:lvl1pPr>
          </a:lstStyle>
          <a:p>
            <a:r>
              <a:rPr lang="de-CH">
                <a:solidFill>
                  <a:prstClr val="black"/>
                </a:solidFill>
              </a:rPr>
              <a:t>Autor</a:t>
            </a:r>
            <a:endParaRPr lang="de-CH" dirty="0">
              <a:solidFill>
                <a:prstClr val="black"/>
              </a:solidFill>
            </a:endParaRPr>
          </a:p>
        </p:txBody>
      </p:sp>
      <p:pic>
        <p:nvPicPr>
          <p:cNvPr id="20" name="Bild 2"/>
          <p:cNvPicPr/>
          <p:nvPr userDrawn="1"/>
        </p:nvPicPr>
        <p:blipFill>
          <a:blip r:embed="rId6" cstate="print"/>
          <a:srcRect l="2690" t="20709" r="5829" b="13806"/>
          <a:stretch>
            <a:fillRect/>
          </a:stretch>
        </p:blipFill>
        <p:spPr bwMode="auto">
          <a:xfrm>
            <a:off x="5181600" y="159385"/>
            <a:ext cx="4325320" cy="776530"/>
          </a:xfrm>
          <a:prstGeom prst="rect">
            <a:avLst/>
          </a:prstGeom>
          <a:noFill/>
          <a:ln w="3175">
            <a:miter lim="800000"/>
            <a:headEnd/>
            <a:tailEnd/>
          </a:ln>
        </p:spPr>
      </p:pic>
    </p:spTree>
    <p:extLst>
      <p:ext uri="{BB962C8B-B14F-4D97-AF65-F5344CB8AC3E}">
        <p14:creationId xmlns:p14="http://schemas.microsoft.com/office/powerpoint/2010/main" val="227037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626628795"/>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24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zweispaltig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GB"/>
          </a:p>
        </p:txBody>
      </p:sp>
      <p:sp>
        <p:nvSpPr>
          <p:cNvPr id="8" name="Textplatzhalter 7"/>
          <p:cNvSpPr>
            <a:spLocks noGrp="1"/>
          </p:cNvSpPr>
          <p:nvPr>
            <p:ph type="body" sz="quarter" idx="10"/>
          </p:nvPr>
        </p:nvSpPr>
        <p:spPr>
          <a:xfrm>
            <a:off x="270054" y="1339849"/>
            <a:ext cx="4500729" cy="4896645"/>
          </a:xfrm>
        </p:spPr>
        <p:txBody>
          <a:bodyPr/>
          <a:lstStyle/>
          <a:p>
            <a:pPr lvl="0"/>
            <a:r>
              <a:rPr lang="de-DE"/>
              <a:t>Mastertextformat bearbeiten
Zweite Ebene
Dritte Ebene
Vierte Ebene
Fünfte Ebene</a:t>
            </a:r>
          </a:p>
        </p:txBody>
      </p:sp>
      <p:sp>
        <p:nvSpPr>
          <p:cNvPr id="10" name="Textplatzhalter 9"/>
          <p:cNvSpPr>
            <a:spLocks noGrp="1"/>
          </p:cNvSpPr>
          <p:nvPr>
            <p:ph type="body" sz="quarter" idx="11"/>
          </p:nvPr>
        </p:nvSpPr>
        <p:spPr>
          <a:xfrm>
            <a:off x="5127228" y="1340643"/>
            <a:ext cx="4500000" cy="4896645"/>
          </a:xfrm>
        </p:spPr>
        <p:txBody>
          <a:bodyPr/>
          <a:lstStyle/>
          <a:p>
            <a:pPr lvl="0"/>
            <a:r>
              <a:rPr lang="de-DE"/>
              <a:t>Mastertextformat bearbeiten
Zweite Ebene
Dritte Ebene
Vierte Ebene
Fünfte Ebene</a:t>
            </a:r>
          </a:p>
        </p:txBody>
      </p:sp>
    </p:spTree>
    <p:extLst>
      <p:ext uri="{BB962C8B-B14F-4D97-AF65-F5344CB8AC3E}">
        <p14:creationId xmlns:p14="http://schemas.microsoft.com/office/powerpoint/2010/main" val="3075337441"/>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a:xfrm>
            <a:off x="209006" y="7"/>
            <a:ext cx="9273159" cy="828291"/>
          </a:xfrm>
        </p:spPr>
        <p:txBody>
          <a:bodyPr>
            <a:normAutofit/>
          </a:bodyPr>
          <a:lstStyle>
            <a:lvl1pPr>
              <a:defRPr sz="2500"/>
            </a:lvl1pPr>
          </a:lstStyle>
          <a:p>
            <a:r>
              <a:rPr lang="de-DE"/>
              <a:t>Mastertitelformat bearbeiten</a:t>
            </a:r>
            <a:endParaRPr lang="en-GB" dirty="0"/>
          </a:p>
        </p:txBody>
      </p:sp>
      <p:sp>
        <p:nvSpPr>
          <p:cNvPr id="7" name="Textplatzhalter 6"/>
          <p:cNvSpPr>
            <a:spLocks noGrp="1"/>
          </p:cNvSpPr>
          <p:nvPr>
            <p:ph type="body" sz="quarter" idx="10"/>
          </p:nvPr>
        </p:nvSpPr>
        <p:spPr>
          <a:xfrm>
            <a:off x="427988" y="1339850"/>
            <a:ext cx="9057206" cy="4897438"/>
          </a:xfrm>
        </p:spPr>
        <p:txBody>
          <a:bodyPr/>
          <a:lstStyle/>
          <a:p>
            <a:pPr lvl="0"/>
            <a:r>
              <a:rPr lang="de-DE"/>
              <a:t>Mastertextformat bearbeiten
Zweite Ebene
Dritte Ebene
Vierte Ebene
Fünfte Ebene</a:t>
            </a:r>
          </a:p>
        </p:txBody>
      </p:sp>
    </p:spTree>
    <p:extLst>
      <p:ext uri="{BB962C8B-B14F-4D97-AF65-F5344CB8AC3E}">
        <p14:creationId xmlns:p14="http://schemas.microsoft.com/office/powerpoint/2010/main" val="3611442269"/>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1_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Textplatzhalter 2"/>
          <p:cNvSpPr>
            <a:spLocks noGrp="1"/>
          </p:cNvSpPr>
          <p:nvPr>
            <p:ph type="body" idx="1"/>
          </p:nvPr>
        </p:nvSpPr>
        <p:spPr/>
        <p:txBody>
          <a:bodyPr/>
          <a:lstStyle>
            <a:lvl2pPr>
              <a:defRPr/>
            </a:lvl2pPr>
            <a:lvl3pPr marL="0" indent="0">
              <a:buFont typeface="Arial" pitchFamily="34" charset="0"/>
              <a:buNone/>
              <a:defRPr>
                <a:latin typeface="+mj-lt"/>
              </a:defRPr>
            </a:lvl3pPr>
            <a:lvl4pPr>
              <a:defRPr>
                <a:latin typeface="+mj-lt"/>
              </a:defRPr>
            </a:lvl4pPr>
            <a:lvl5pPr>
              <a:defRPr>
                <a:latin typeface="+mj-lt"/>
              </a:defRPr>
            </a:lvl5pPr>
          </a:lstStyle>
          <a:p>
            <a:pPr lvl="0"/>
            <a:r>
              <a:rPr lang="de-DE"/>
              <a:t>Mastertextformat bearbeiten
Zweite Ebene
Dritte Ebene
Vierte Ebene
Fünfte Ebene</a:t>
            </a:r>
            <a:endParaRPr lang="de-CH" dirty="0"/>
          </a:p>
        </p:txBody>
      </p:sp>
    </p:spTree>
    <p:extLst>
      <p:ext uri="{BB962C8B-B14F-4D97-AF65-F5344CB8AC3E}">
        <p14:creationId xmlns:p14="http://schemas.microsoft.com/office/powerpoint/2010/main" val="174572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189348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5A74DF30-0A2D-4AE1-82E5-F2CD67677ED1}"/>
              </a:ext>
            </a:extLst>
          </p:cNvPr>
          <p:cNvGraphicFramePr>
            <a:graphicFrameLocks noChangeAspect="1"/>
          </p:cNvGraphicFramePr>
          <p:nvPr userDrawn="1">
            <p:custDataLst>
              <p:tags r:id="rId10"/>
            </p:custDataLst>
            <p:extLst>
              <p:ext uri="{D42A27DB-BD31-4B8C-83A1-F6EECF244321}">
                <p14:modId xmlns:p14="http://schemas.microsoft.com/office/powerpoint/2010/main" val="1029696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11" imgW="473" imgH="473" progId="TCLayout.ActiveDocument.1">
                  <p:embed/>
                </p:oleObj>
              </mc:Choice>
              <mc:Fallback>
                <p:oleObj name="think-cell Folie" r:id="rId11" imgW="473" imgH="473" progId="TCLayout.ActiveDocument.1">
                  <p:embed/>
                  <p:pic>
                    <p:nvPicPr>
                      <p:cNvPr id="2" name="Objekt 1" hidden="1">
                        <a:extLst>
                          <a:ext uri="{FF2B5EF4-FFF2-40B4-BE49-F238E27FC236}">
                            <a16:creationId xmlns:a16="http://schemas.microsoft.com/office/drawing/2014/main" id="{5A74DF30-0A2D-4AE1-82E5-F2CD67677ED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272875" y="7"/>
            <a:ext cx="9353900" cy="828291"/>
          </a:xfrm>
          <a:prstGeom prst="rect">
            <a:avLst/>
          </a:prstGeom>
          <a:noFill/>
          <a:ln w="9525" algn="ctr">
            <a:noFill/>
            <a:miter lim="800000"/>
            <a:headEnd/>
            <a:tailEnd/>
          </a:ln>
        </p:spPr>
        <p:txBody>
          <a:bodyPr vert="horz" wrap="square" lIns="0" tIns="0" rIns="0" bIns="0" numCol="1" anchor="b" anchorCtr="0" compatLnSpc="1">
            <a:prstTxWarp prst="textNoShape">
              <a:avLst/>
            </a:prstTxWarp>
            <a:normAutofit/>
          </a:bodyPr>
          <a:lstStyle/>
          <a:p>
            <a:pPr lvl="0"/>
            <a:endParaRPr lang="en-US" dirty="0"/>
          </a:p>
        </p:txBody>
      </p:sp>
      <p:sp>
        <p:nvSpPr>
          <p:cNvPr id="4" name="Text Box 121"/>
          <p:cNvSpPr txBox="1">
            <a:spLocks noChangeArrowheads="1"/>
          </p:cNvSpPr>
          <p:nvPr/>
        </p:nvSpPr>
        <p:spPr bwMode="auto">
          <a:xfrm>
            <a:off x="4289848" y="6408898"/>
            <a:ext cx="1321540" cy="153916"/>
          </a:xfrm>
          <a:prstGeom prst="rect">
            <a:avLst/>
          </a:prstGeom>
          <a:noFill/>
          <a:ln w="38100">
            <a:noFill/>
            <a:miter lim="800000"/>
            <a:headEnd/>
            <a:tailEnd type="none" w="med" len="sm"/>
          </a:ln>
          <a:effectLst/>
        </p:spPr>
        <p:txBody>
          <a:bodyPr lIns="0" tIns="0" rIns="0" bIns="0" anchor="ctr">
            <a:spAutoFit/>
          </a:bodyPr>
          <a:lstStyle/>
          <a:p>
            <a:pPr algn="ctr" defTabSz="1042362">
              <a:spcAft>
                <a:spcPct val="30000"/>
              </a:spcAft>
              <a:defRPr/>
            </a:pPr>
            <a:fld id="{543D8BE2-6A01-4261-8D24-B68DBA366502}" type="slidenum">
              <a:rPr lang="de-DE" sz="1000">
                <a:solidFill>
                  <a:prstClr val="white">
                    <a:lumMod val="50000"/>
                  </a:prstClr>
                </a:solidFill>
                <a:latin typeface="+mj-lt"/>
              </a:rPr>
              <a:pPr algn="ctr" defTabSz="1042362">
                <a:spcAft>
                  <a:spcPct val="30000"/>
                </a:spcAft>
                <a:defRPr/>
              </a:pPr>
              <a:t>‹Nr.›</a:t>
            </a:fld>
            <a:endParaRPr lang="de-DE" sz="1000" dirty="0">
              <a:solidFill>
                <a:prstClr val="white">
                  <a:lumMod val="50000"/>
                </a:prstClr>
              </a:solidFill>
              <a:latin typeface="+mj-lt"/>
            </a:endParaRPr>
          </a:p>
        </p:txBody>
      </p:sp>
      <p:sp>
        <p:nvSpPr>
          <p:cNvPr id="7" name="Textplatzhalter 6"/>
          <p:cNvSpPr>
            <a:spLocks noGrp="1"/>
          </p:cNvSpPr>
          <p:nvPr>
            <p:ph type="body" idx="1"/>
          </p:nvPr>
        </p:nvSpPr>
        <p:spPr>
          <a:xfrm>
            <a:off x="276225" y="1339849"/>
            <a:ext cx="9353549" cy="4897439"/>
          </a:xfrm>
          <a:prstGeom prst="rect">
            <a:avLst/>
          </a:prstGeom>
        </p:spPr>
        <p:txBody>
          <a:bodyPr vert="horz" lIns="0" tIns="0" rIns="108000" bIns="0" rtlCol="0">
            <a:noAutofit/>
          </a:bodyPr>
          <a:lstStyle/>
          <a:p>
            <a:pPr lvl="0"/>
            <a:r>
              <a:rPr lang="de-DE" dirty="0"/>
              <a:t>Textmasterformate durch Klicken bearbeiten</a:t>
            </a:r>
          </a:p>
          <a:p>
            <a:pPr lvl="1"/>
            <a:r>
              <a:rPr lang="de-DE" dirty="0"/>
              <a:t>Zweite Ebene</a:t>
            </a:r>
          </a:p>
        </p:txBody>
      </p:sp>
      <p:pic>
        <p:nvPicPr>
          <p:cNvPr id="8" name="Bild 2"/>
          <p:cNvPicPr/>
          <p:nvPr/>
        </p:nvPicPr>
        <p:blipFill>
          <a:blip r:embed="rId13" cstate="print"/>
          <a:srcRect l="2690" t="20709" r="5829" b="13806"/>
          <a:stretch>
            <a:fillRect/>
          </a:stretch>
        </p:blipFill>
        <p:spPr bwMode="auto">
          <a:xfrm>
            <a:off x="7325950" y="6381393"/>
            <a:ext cx="2317301" cy="430379"/>
          </a:xfrm>
          <a:prstGeom prst="rect">
            <a:avLst/>
          </a:prstGeom>
          <a:noFill/>
          <a:ln w="3175">
            <a:miter lim="800000"/>
            <a:headEnd/>
            <a:tailEnd/>
          </a:ln>
        </p:spPr>
      </p:pic>
      <p:cxnSp>
        <p:nvCxnSpPr>
          <p:cNvPr id="6" name="Gerade Verbindung 5"/>
          <p:cNvCxnSpPr/>
          <p:nvPr/>
        </p:nvCxnSpPr>
        <p:spPr>
          <a:xfrm>
            <a:off x="285750" y="6312594"/>
            <a:ext cx="9363859" cy="0"/>
          </a:xfrm>
          <a:prstGeom prst="line">
            <a:avLst/>
          </a:prstGeom>
          <a:ln>
            <a:solidFill>
              <a:srgbClr val="98B954"/>
            </a:solidFill>
          </a:ln>
        </p:spPr>
        <p:style>
          <a:lnRef idx="1">
            <a:schemeClr val="accent3"/>
          </a:lnRef>
          <a:fillRef idx="0">
            <a:schemeClr val="accent3"/>
          </a:fillRef>
          <a:effectRef idx="0">
            <a:schemeClr val="accent3"/>
          </a:effectRef>
          <a:fontRef idx="minor">
            <a:schemeClr val="tx1"/>
          </a:fontRef>
        </p:style>
      </p:cxnSp>
      <p:pic>
        <p:nvPicPr>
          <p:cNvPr id="206850" name="Picture 2" descr="https://www.vsge.ch/web/images/vsge/logo.png">
            <a:extLst>
              <a:ext uri="{FF2B5EF4-FFF2-40B4-BE49-F238E27FC236}">
                <a16:creationId xmlns:a16="http://schemas.microsoft.com/office/drawing/2014/main" id="{ED2C9C51-A703-B848-B95E-8A525230A4C4}"/>
              </a:ext>
            </a:extLst>
          </p:cNvPr>
          <p:cNvPicPr>
            <a:picLocks noChangeAspect="1" noChangeArrowheads="1"/>
          </p:cNvPicPr>
          <p:nvPr userDrawn="1"/>
        </p:nvPicPr>
        <p:blipFill>
          <a:blip r:embed="rId14" cstate="screen">
            <a:extLst>
              <a:ext uri="{28A0092B-C50C-407E-A947-70E740481C1C}">
                <a14:useLocalDpi xmlns:a14="http://schemas.microsoft.com/office/drawing/2010/main" val="0"/>
              </a:ext>
            </a:extLst>
          </a:blip>
          <a:srcRect/>
          <a:stretch>
            <a:fillRect/>
          </a:stretch>
        </p:blipFill>
        <p:spPr bwMode="auto">
          <a:xfrm>
            <a:off x="272875" y="6381947"/>
            <a:ext cx="1721388" cy="41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1460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70" r:id="rId6"/>
    <p:sldLayoutId id="2147483771" r:id="rId7"/>
  </p:sldLayoutIdLst>
  <p:hf sldNum="0" hdr="0"/>
  <p:txStyles>
    <p:titleStyle>
      <a:lvl1pPr algn="l" defTabSz="1042362" rtl="0" eaLnBrk="1" fontAlgn="base" hangingPunct="1">
        <a:spcBef>
          <a:spcPct val="0"/>
        </a:spcBef>
        <a:spcAft>
          <a:spcPct val="0"/>
        </a:spcAft>
        <a:defRPr sz="3200">
          <a:solidFill>
            <a:srgbClr val="98B954"/>
          </a:solidFill>
          <a:latin typeface="+mj-lt"/>
          <a:ea typeface="+mj-ea"/>
          <a:cs typeface="+mj-cs"/>
        </a:defRPr>
      </a:lvl1pPr>
      <a:lvl2pPr algn="l" defTabSz="1042362" rtl="0" eaLnBrk="1" fontAlgn="base" hangingPunct="1">
        <a:spcBef>
          <a:spcPct val="0"/>
        </a:spcBef>
        <a:spcAft>
          <a:spcPct val="0"/>
        </a:spcAft>
        <a:defRPr sz="3200">
          <a:solidFill>
            <a:schemeClr val="tx1"/>
          </a:solidFill>
          <a:latin typeface="Cambria" pitchFamily="18" charset="0"/>
        </a:defRPr>
      </a:lvl2pPr>
      <a:lvl3pPr algn="l" defTabSz="1042362" rtl="0" eaLnBrk="1" fontAlgn="base" hangingPunct="1">
        <a:spcBef>
          <a:spcPct val="0"/>
        </a:spcBef>
        <a:spcAft>
          <a:spcPct val="0"/>
        </a:spcAft>
        <a:defRPr sz="3200">
          <a:solidFill>
            <a:schemeClr val="tx1"/>
          </a:solidFill>
          <a:latin typeface="Cambria" pitchFamily="18" charset="0"/>
        </a:defRPr>
      </a:lvl3pPr>
      <a:lvl4pPr algn="l" defTabSz="1042362" rtl="0" eaLnBrk="1" fontAlgn="base" hangingPunct="1">
        <a:spcBef>
          <a:spcPct val="0"/>
        </a:spcBef>
        <a:spcAft>
          <a:spcPct val="0"/>
        </a:spcAft>
        <a:defRPr sz="3200">
          <a:solidFill>
            <a:schemeClr val="tx1"/>
          </a:solidFill>
          <a:latin typeface="Cambria" pitchFamily="18" charset="0"/>
        </a:defRPr>
      </a:lvl4pPr>
      <a:lvl5pPr algn="l" defTabSz="1042362" rtl="0" eaLnBrk="1" fontAlgn="base" hangingPunct="1">
        <a:spcBef>
          <a:spcPct val="0"/>
        </a:spcBef>
        <a:spcAft>
          <a:spcPct val="0"/>
        </a:spcAft>
        <a:defRPr sz="3200">
          <a:solidFill>
            <a:schemeClr val="tx1"/>
          </a:solidFill>
          <a:latin typeface="Cambria" pitchFamily="18" charset="0"/>
        </a:defRPr>
      </a:lvl5pPr>
      <a:lvl6pPr marL="456926" algn="l" defTabSz="1042362" rtl="0" eaLnBrk="1" fontAlgn="base" hangingPunct="1">
        <a:spcBef>
          <a:spcPct val="0"/>
        </a:spcBef>
        <a:spcAft>
          <a:spcPct val="0"/>
        </a:spcAft>
        <a:defRPr sz="2200" b="1">
          <a:solidFill>
            <a:schemeClr val="tx2"/>
          </a:solidFill>
          <a:latin typeface="Arial" charset="0"/>
        </a:defRPr>
      </a:lvl6pPr>
      <a:lvl7pPr marL="913851" algn="l" defTabSz="1042362" rtl="0" eaLnBrk="1" fontAlgn="base" hangingPunct="1">
        <a:spcBef>
          <a:spcPct val="0"/>
        </a:spcBef>
        <a:spcAft>
          <a:spcPct val="0"/>
        </a:spcAft>
        <a:defRPr sz="2200" b="1">
          <a:solidFill>
            <a:schemeClr val="tx2"/>
          </a:solidFill>
          <a:latin typeface="Arial" charset="0"/>
        </a:defRPr>
      </a:lvl7pPr>
      <a:lvl8pPr marL="1370777" algn="l" defTabSz="1042362" rtl="0" eaLnBrk="1" fontAlgn="base" hangingPunct="1">
        <a:spcBef>
          <a:spcPct val="0"/>
        </a:spcBef>
        <a:spcAft>
          <a:spcPct val="0"/>
        </a:spcAft>
        <a:defRPr sz="2200" b="1">
          <a:solidFill>
            <a:schemeClr val="tx2"/>
          </a:solidFill>
          <a:latin typeface="Arial" charset="0"/>
        </a:defRPr>
      </a:lvl8pPr>
      <a:lvl9pPr marL="1827703" algn="l" defTabSz="1042362" rtl="0" eaLnBrk="1" fontAlgn="base" hangingPunct="1">
        <a:spcBef>
          <a:spcPct val="0"/>
        </a:spcBef>
        <a:spcAft>
          <a:spcPct val="0"/>
        </a:spcAft>
        <a:defRPr sz="2200" b="1">
          <a:solidFill>
            <a:schemeClr val="tx2"/>
          </a:solidFill>
          <a:latin typeface="Arial" charset="0"/>
        </a:defRPr>
      </a:lvl9pPr>
    </p:titleStyle>
    <p:bodyStyle>
      <a:lvl1pPr marL="270000" marR="0" indent="-270000" algn="l" defTabSz="913851" rtl="0" eaLnBrk="1" fontAlgn="base" latinLnBrk="0" hangingPunct="1">
        <a:lnSpc>
          <a:spcPct val="100000"/>
        </a:lnSpc>
        <a:spcBef>
          <a:spcPts val="900"/>
        </a:spcBef>
        <a:spcAft>
          <a:spcPts val="300"/>
        </a:spcAft>
        <a:buClr>
          <a:srgbClr val="98B954"/>
        </a:buClr>
        <a:buSzPct val="100000"/>
        <a:buFont typeface="Wingdings" pitchFamily="2" charset="2"/>
        <a:buChar char="§"/>
        <a:tabLst/>
        <a:defRPr lang="de-DE" sz="2000" dirty="0" smtClean="0">
          <a:solidFill>
            <a:schemeClr val="tx1"/>
          </a:solidFill>
          <a:latin typeface="+mj-lt"/>
          <a:ea typeface="+mn-ea"/>
          <a:cs typeface="+mn-cs"/>
        </a:defRPr>
      </a:lvl1pPr>
      <a:lvl2pPr marL="536253" indent="-271300" algn="l" rtl="0" eaLnBrk="1" fontAlgn="base" hangingPunct="1">
        <a:spcBef>
          <a:spcPct val="0"/>
        </a:spcBef>
        <a:spcAft>
          <a:spcPts val="300"/>
        </a:spcAft>
        <a:buClr>
          <a:schemeClr val="tx1"/>
        </a:buClr>
        <a:buFont typeface="Symbol" pitchFamily="18" charset="2"/>
        <a:buChar char="-"/>
        <a:tabLst/>
        <a:defRPr sz="2000">
          <a:solidFill>
            <a:schemeClr val="tx1"/>
          </a:solidFill>
          <a:latin typeface="+mj-lt"/>
        </a:defRPr>
      </a:lvl2pPr>
      <a:lvl3pPr marL="0" indent="0" algn="l" rtl="0" eaLnBrk="1" fontAlgn="base" hangingPunct="1">
        <a:spcBef>
          <a:spcPts val="1800"/>
        </a:spcBef>
        <a:spcAft>
          <a:spcPts val="0"/>
        </a:spcAft>
        <a:buClr>
          <a:schemeClr val="tx1"/>
        </a:buClr>
        <a:buFontTx/>
        <a:buNone/>
        <a:tabLst>
          <a:tab pos="630238" algn="l"/>
          <a:tab pos="979488" algn="l"/>
        </a:tabLst>
        <a:defRPr lang="de-DE" sz="2000" b="1" dirty="0" smtClean="0">
          <a:solidFill>
            <a:schemeClr val="tx1"/>
          </a:solidFill>
          <a:latin typeface="Cambria" pitchFamily="18" charset="0"/>
          <a:ea typeface="+mn-ea"/>
          <a:cs typeface="+mn-cs"/>
        </a:defRPr>
      </a:lvl3pPr>
      <a:lvl4pPr marL="4763" indent="6350" algn="l" rtl="0" eaLnBrk="1" fontAlgn="base" hangingPunct="1">
        <a:spcBef>
          <a:spcPct val="0"/>
        </a:spcBef>
        <a:spcAft>
          <a:spcPct val="20000"/>
        </a:spcAft>
        <a:buClr>
          <a:schemeClr val="tx1"/>
        </a:buClr>
        <a:buFont typeface="Wingdings" pitchFamily="2" charset="2"/>
        <a:buNone/>
        <a:tabLst>
          <a:tab pos="266540" algn="l"/>
          <a:tab pos="631446" algn="l"/>
          <a:tab pos="980486" algn="l"/>
        </a:tabLst>
        <a:defRPr sz="2000" b="1">
          <a:solidFill>
            <a:schemeClr val="tx1"/>
          </a:solidFill>
          <a:latin typeface="+mn-lt"/>
        </a:defRPr>
      </a:lvl4pPr>
      <a:lvl5pPr marL="1792799"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5pPr>
      <a:lvl6pPr marL="2249724"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6pPr>
      <a:lvl7pPr marL="2706650"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7pPr>
      <a:lvl8pPr marL="3163576"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8pPr>
      <a:lvl9pPr marL="3620501"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9pPr>
    </p:bodyStyle>
    <p:otherStyle>
      <a:defPPr>
        <a:defRPr lang="de-DE"/>
      </a:defPPr>
      <a:lvl1pPr marL="0" algn="l" defTabSz="913851" rtl="0" eaLnBrk="1" latinLnBrk="0" hangingPunct="1">
        <a:defRPr sz="1800" kern="1200">
          <a:solidFill>
            <a:schemeClr val="tx1"/>
          </a:solidFill>
          <a:latin typeface="+mn-lt"/>
          <a:ea typeface="+mn-ea"/>
          <a:cs typeface="+mn-cs"/>
        </a:defRPr>
      </a:lvl1pPr>
      <a:lvl2pPr marL="456926" algn="l" defTabSz="913851" rtl="0" eaLnBrk="1" latinLnBrk="0" hangingPunct="1">
        <a:defRPr sz="1800" kern="1200">
          <a:solidFill>
            <a:schemeClr val="tx1"/>
          </a:solidFill>
          <a:latin typeface="+mn-lt"/>
          <a:ea typeface="+mn-ea"/>
          <a:cs typeface="+mn-cs"/>
        </a:defRPr>
      </a:lvl2pPr>
      <a:lvl3pPr marL="913851" algn="l" defTabSz="913851" rtl="0" eaLnBrk="1" latinLnBrk="0" hangingPunct="1">
        <a:defRPr sz="1800" kern="1200">
          <a:solidFill>
            <a:schemeClr val="tx1"/>
          </a:solidFill>
          <a:latin typeface="+mn-lt"/>
          <a:ea typeface="+mn-ea"/>
          <a:cs typeface="+mn-cs"/>
        </a:defRPr>
      </a:lvl3pPr>
      <a:lvl4pPr marL="1370777" algn="l" defTabSz="913851" rtl="0" eaLnBrk="1" latinLnBrk="0" hangingPunct="1">
        <a:defRPr sz="1800" kern="1200">
          <a:solidFill>
            <a:schemeClr val="tx1"/>
          </a:solidFill>
          <a:latin typeface="+mn-lt"/>
          <a:ea typeface="+mn-ea"/>
          <a:cs typeface="+mn-cs"/>
        </a:defRPr>
      </a:lvl4pPr>
      <a:lvl5pPr marL="1827703" algn="l" defTabSz="913851" rtl="0" eaLnBrk="1" latinLnBrk="0" hangingPunct="1">
        <a:defRPr sz="1800" kern="1200">
          <a:solidFill>
            <a:schemeClr val="tx1"/>
          </a:solidFill>
          <a:latin typeface="+mn-lt"/>
          <a:ea typeface="+mn-ea"/>
          <a:cs typeface="+mn-cs"/>
        </a:defRPr>
      </a:lvl5pPr>
      <a:lvl6pPr marL="2284628" algn="l" defTabSz="913851" rtl="0" eaLnBrk="1" latinLnBrk="0" hangingPunct="1">
        <a:defRPr sz="1800" kern="1200">
          <a:solidFill>
            <a:schemeClr val="tx1"/>
          </a:solidFill>
          <a:latin typeface="+mn-lt"/>
          <a:ea typeface="+mn-ea"/>
          <a:cs typeface="+mn-cs"/>
        </a:defRPr>
      </a:lvl6pPr>
      <a:lvl7pPr marL="2741554" algn="l" defTabSz="913851" rtl="0" eaLnBrk="1" latinLnBrk="0" hangingPunct="1">
        <a:defRPr sz="1800" kern="1200">
          <a:solidFill>
            <a:schemeClr val="tx1"/>
          </a:solidFill>
          <a:latin typeface="+mn-lt"/>
          <a:ea typeface="+mn-ea"/>
          <a:cs typeface="+mn-cs"/>
        </a:defRPr>
      </a:lvl7pPr>
      <a:lvl8pPr marL="3198480" algn="l" defTabSz="913851" rtl="0" eaLnBrk="1" latinLnBrk="0" hangingPunct="1">
        <a:defRPr sz="1800" kern="1200">
          <a:solidFill>
            <a:schemeClr val="tx1"/>
          </a:solidFill>
          <a:latin typeface="+mn-lt"/>
          <a:ea typeface="+mn-ea"/>
          <a:cs typeface="+mn-cs"/>
        </a:defRPr>
      </a:lvl8pPr>
      <a:lvl9pPr marL="3655405" algn="l" defTabSz="9138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6WdySTXjUX8" TargetMode="External"/><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hyperlink" Target="https://youtu.be/JeDHiAPqJOI" TargetMode="External"/><Relationship Id="rId11" Type="http://schemas.openxmlformats.org/officeDocument/2006/relationships/image" Target="../media/image11.png"/><Relationship Id="rId5" Type="http://schemas.openxmlformats.org/officeDocument/2006/relationships/image" Target="../media/image1.emf"/><Relationship Id="rId10" Type="http://schemas.openxmlformats.org/officeDocument/2006/relationships/image" Target="../media/image10.png"/><Relationship Id="rId4" Type="http://schemas.openxmlformats.org/officeDocument/2006/relationships/oleObject" Target="../embeddings/oleObject8.bin"/><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hyperlink" Target="https://youtu.be/Oe5gCbd8qTo" TargetMode="Externa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vmlDrawing" Target="../drawings/vmlDrawing17.v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tags" Target="../tags/tag20.xml"/><Relationship Id="rId1" Type="http://schemas.openxmlformats.org/officeDocument/2006/relationships/vmlDrawing" Target="../drawings/vmlDrawing18.vml"/><Relationship Id="rId6" Type="http://schemas.openxmlformats.org/officeDocument/2006/relationships/image" Target="../media/image1.emf"/><Relationship Id="rId11" Type="http://schemas.openxmlformats.org/officeDocument/2006/relationships/image" Target="../media/image24.png"/><Relationship Id="rId5" Type="http://schemas.openxmlformats.org/officeDocument/2006/relationships/oleObject" Target="../embeddings/oleObject18.bin"/><Relationship Id="rId10" Type="http://schemas.openxmlformats.org/officeDocument/2006/relationships/image" Target="../media/image23.png"/><Relationship Id="rId4" Type="http://schemas.openxmlformats.org/officeDocument/2006/relationships/notesSlide" Target="../notesSlides/notesSlide2.xm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5.jpeg"/><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image" Target="../media/image34.jpe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jpeg"/><Relationship Id="rId2" Type="http://schemas.openxmlformats.org/officeDocument/2006/relationships/tags" Target="../tags/tag27.xml"/><Relationship Id="rId1" Type="http://schemas.openxmlformats.org/officeDocument/2006/relationships/vmlDrawing" Target="../drawings/vmlDrawing23.vml"/><Relationship Id="rId6" Type="http://schemas.openxmlformats.org/officeDocument/2006/relationships/image" Target="../media/image36.jpe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xml"/><Relationship Id="rId7" Type="http://schemas.openxmlformats.org/officeDocument/2006/relationships/image" Target="../media/image39.png"/><Relationship Id="rId2" Type="http://schemas.openxmlformats.org/officeDocument/2006/relationships/tags" Target="../tags/tag29.xml"/><Relationship Id="rId1" Type="http://schemas.openxmlformats.org/officeDocument/2006/relationships/vmlDrawing" Target="../drawings/vmlDrawing25.vml"/><Relationship Id="rId6" Type="http://schemas.openxmlformats.org/officeDocument/2006/relationships/image" Target="../media/image1.emf"/><Relationship Id="rId11" Type="http://schemas.openxmlformats.org/officeDocument/2006/relationships/image" Target="../media/image43.jpeg"/><Relationship Id="rId5" Type="http://schemas.openxmlformats.org/officeDocument/2006/relationships/oleObject" Target="../embeddings/oleObject25.bin"/><Relationship Id="rId10" Type="http://schemas.openxmlformats.org/officeDocument/2006/relationships/image" Target="../media/image42.jpeg"/><Relationship Id="rId4" Type="http://schemas.openxmlformats.org/officeDocument/2006/relationships/image" Target="../media/image38.pn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vmlDrawing" Target="../drawings/vmlDrawing27.vml"/><Relationship Id="rId6" Type="http://schemas.openxmlformats.org/officeDocument/2006/relationships/image" Target="../media/image48.png"/><Relationship Id="rId5" Type="http://schemas.openxmlformats.org/officeDocument/2006/relationships/image" Target="../media/image1.emf"/><Relationship Id="rId4" Type="http://schemas.openxmlformats.org/officeDocument/2006/relationships/oleObject" Target="../embeddings/oleObject27.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vmlDrawing" Target="../drawings/vmlDrawing28.vml"/><Relationship Id="rId6" Type="http://schemas.openxmlformats.org/officeDocument/2006/relationships/image" Target="../media/image49.png"/><Relationship Id="rId5" Type="http://schemas.openxmlformats.org/officeDocument/2006/relationships/image" Target="../media/image1.emf"/><Relationship Id="rId4" Type="http://schemas.openxmlformats.org/officeDocument/2006/relationships/oleObject" Target="../embeddings/oleObject28.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vmlDrawing" Target="../drawings/vmlDrawing29.vml"/><Relationship Id="rId6" Type="http://schemas.openxmlformats.org/officeDocument/2006/relationships/image" Target="../media/image50.png"/><Relationship Id="rId5" Type="http://schemas.openxmlformats.org/officeDocument/2006/relationships/image" Target="../media/image1.emf"/><Relationship Id="rId4" Type="http://schemas.openxmlformats.org/officeDocument/2006/relationships/oleObject" Target="../embeddings/oleObject29.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vmlDrawing" Target="../drawings/vmlDrawing30.vml"/><Relationship Id="rId6" Type="http://schemas.openxmlformats.org/officeDocument/2006/relationships/image" Target="../media/image51.png"/><Relationship Id="rId5" Type="http://schemas.openxmlformats.org/officeDocument/2006/relationships/image" Target="../media/image1.emf"/><Relationship Id="rId4" Type="http://schemas.openxmlformats.org/officeDocument/2006/relationships/oleObject" Target="../embeddings/oleObject30.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3.jpeg"/><Relationship Id="rId2" Type="http://schemas.openxmlformats.org/officeDocument/2006/relationships/tags" Target="../tags/tag36.xml"/><Relationship Id="rId1" Type="http://schemas.openxmlformats.org/officeDocument/2006/relationships/vmlDrawing" Target="../drawings/vmlDrawing31.vml"/><Relationship Id="rId6" Type="http://schemas.openxmlformats.org/officeDocument/2006/relationships/image" Target="../media/image52.jpeg"/><Relationship Id="rId5" Type="http://schemas.openxmlformats.org/officeDocument/2006/relationships/image" Target="../media/image1.emf"/><Relationship Id="rId4" Type="http://schemas.openxmlformats.org/officeDocument/2006/relationships/oleObject" Target="../embeddings/oleObject3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8" hidden="1"/>
          <p:cNvGraphicFramePr>
            <a:graphicFrameLocks/>
          </p:cNvGraphicFramePr>
          <p:nvPr>
            <p:custDataLst>
              <p:tags r:id="rId2"/>
            </p:custDataLst>
            <p:extLst>
              <p:ext uri="{D42A27DB-BD31-4B8C-83A1-F6EECF244321}">
                <p14:modId xmlns:p14="http://schemas.microsoft.com/office/powerpoint/2010/main" val="337078194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4" name="think-cell Folie" r:id="rId5" imgW="0" imgH="0" progId="TCLayout.ActiveDocument.1">
                  <p:embed/>
                </p:oleObj>
              </mc:Choice>
              <mc:Fallback>
                <p:oleObj name="think-cell Folie" r:id="rId5" imgW="0" imgH="0" progId="TCLayout.ActiveDocument.1">
                  <p:embed/>
                  <p:pic>
                    <p:nvPicPr>
                      <p:cNvPr id="1026" name="Rectangle 8"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2"/>
          <p:cNvSpPr>
            <a:spLocks noGrp="1" noChangeArrowheads="1"/>
          </p:cNvSpPr>
          <p:nvPr>
            <p:ph type="ctrTitle"/>
          </p:nvPr>
        </p:nvSpPr>
        <p:spPr>
          <a:xfrm>
            <a:off x="1837510" y="2029888"/>
            <a:ext cx="7626098" cy="1439196"/>
          </a:xfrm>
        </p:spPr>
        <p:txBody>
          <a:bodyPr vert="horz" rIns="467625" bIns="71943">
            <a:normAutofit/>
          </a:bodyPr>
          <a:lstStyle>
            <a:lvl1pPr>
              <a:defRPr sz="3400" b="0" i="1">
                <a:solidFill>
                  <a:schemeClr val="tx1"/>
                </a:solidFill>
                <a:latin typeface="Cambria" pitchFamily="18" charset="0"/>
              </a:defRPr>
            </a:lvl1pPr>
          </a:lstStyle>
          <a:p>
            <a:r>
              <a:rPr lang="de-DE" dirty="0">
                <a:solidFill>
                  <a:srgbClr val="98B954"/>
                </a:solidFill>
                <a:latin typeface="+mj-lt"/>
              </a:rPr>
              <a:t>Leitfaden für die Erarbeitung eines Leitbilds</a:t>
            </a:r>
          </a:p>
        </p:txBody>
      </p:sp>
      <p:sp>
        <p:nvSpPr>
          <p:cNvPr id="13" name="Rectangle 3"/>
          <p:cNvSpPr>
            <a:spLocks noGrp="1" noChangeArrowheads="1"/>
          </p:cNvSpPr>
          <p:nvPr>
            <p:ph type="subTitle" idx="1"/>
          </p:nvPr>
        </p:nvSpPr>
        <p:spPr>
          <a:xfrm>
            <a:off x="1837510" y="3475559"/>
            <a:ext cx="7626098" cy="1142479"/>
          </a:xfrm>
          <a:prstGeom prst="rect">
            <a:avLst/>
          </a:prstGeom>
          <a:ln/>
        </p:spPr>
        <p:txBody>
          <a:bodyPr tIns="71943" rIns="341727"/>
          <a:lstStyle>
            <a:lvl1pPr marL="0" indent="0">
              <a:buFont typeface="Wingdings" pitchFamily="2" charset="2"/>
              <a:buNone/>
              <a:defRPr sz="2400" i="1">
                <a:solidFill>
                  <a:schemeClr val="bg1">
                    <a:lumMod val="50000"/>
                  </a:schemeClr>
                </a:solidFill>
                <a:latin typeface="Cambria" pitchFamily="18" charset="0"/>
              </a:defRPr>
            </a:lvl1pPr>
          </a:lstStyle>
          <a:p>
            <a:r>
              <a:rPr lang="de-DE" dirty="0">
                <a:latin typeface="+mj-lt"/>
              </a:rPr>
              <a:t>Unterstützt durch das kantonale Schulentwicklungsprogramm </a:t>
            </a:r>
            <a:r>
              <a:rPr lang="de-DE" dirty="0" err="1">
                <a:latin typeface="+mj-lt"/>
              </a:rPr>
              <a:t>LoPro</a:t>
            </a:r>
            <a:endParaRPr lang="de-DE" dirty="0">
              <a:latin typeface="+mj-lt"/>
            </a:endParaRPr>
          </a:p>
        </p:txBody>
      </p:sp>
      <p:cxnSp>
        <p:nvCxnSpPr>
          <p:cNvPr id="14" name="Straight Connector 13"/>
          <p:cNvCxnSpPr>
            <a:cxnSpLocks/>
          </p:cNvCxnSpPr>
          <p:nvPr/>
        </p:nvCxnSpPr>
        <p:spPr>
          <a:xfrm>
            <a:off x="1837510" y="3380636"/>
            <a:ext cx="7618646" cy="0"/>
          </a:xfrm>
          <a:prstGeom prst="line">
            <a:avLst/>
          </a:prstGeom>
          <a:ln w="6350">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Datumsplatzhalter 20"/>
          <p:cNvSpPr>
            <a:spLocks noGrp="1"/>
          </p:cNvSpPr>
          <p:nvPr>
            <p:ph type="dt" sz="half" idx="10"/>
          </p:nvPr>
        </p:nvSpPr>
        <p:spPr>
          <a:xfrm>
            <a:off x="1837510" y="5486351"/>
            <a:ext cx="3521583" cy="276999"/>
          </a:xfrm>
          <a:prstGeom prst="rect">
            <a:avLst/>
          </a:prstGeom>
        </p:spPr>
        <p:txBody>
          <a:bodyPr wrap="square" lIns="0" tIns="0" rIns="0" bIns="0" anchor="b" anchorCtr="0">
            <a:spAutoFit/>
          </a:bodyPr>
          <a:lstStyle>
            <a:lvl1pPr algn="l">
              <a:defRPr sz="1800">
                <a:solidFill>
                  <a:schemeClr val="tx1"/>
                </a:solidFill>
                <a:latin typeface="Cambria" pitchFamily="18" charset="0"/>
              </a:defRPr>
            </a:lvl1pPr>
          </a:lstStyle>
          <a:p>
            <a:r>
              <a:rPr lang="de-DE" dirty="0">
                <a:solidFill>
                  <a:prstClr val="black"/>
                </a:solidFill>
                <a:latin typeface="+mj-lt"/>
              </a:rPr>
              <a:t>Juni 2021</a:t>
            </a:r>
            <a:endParaRPr lang="de-CH" dirty="0">
              <a:solidFill>
                <a:prstClr val="black"/>
              </a:solidFill>
              <a:latin typeface="+mj-lt"/>
            </a:endParaRPr>
          </a:p>
        </p:txBody>
      </p:sp>
      <p:sp>
        <p:nvSpPr>
          <p:cNvPr id="16" name="Fußzeilenplatzhalter 22"/>
          <p:cNvSpPr>
            <a:spLocks noGrp="1"/>
          </p:cNvSpPr>
          <p:nvPr>
            <p:ph type="ftr" sz="quarter" idx="12"/>
          </p:nvPr>
        </p:nvSpPr>
        <p:spPr>
          <a:xfrm>
            <a:off x="1837511" y="4807686"/>
            <a:ext cx="4449268" cy="553998"/>
          </a:xfrm>
          <a:prstGeom prst="rect">
            <a:avLst/>
          </a:prstGeom>
        </p:spPr>
        <p:txBody>
          <a:bodyPr wrap="square" lIns="0" tIns="0" rIns="0" bIns="0" anchor="t" anchorCtr="0">
            <a:spAutoFit/>
          </a:bodyPr>
          <a:lstStyle>
            <a:lvl1pPr algn="l">
              <a:defRPr sz="1800">
                <a:solidFill>
                  <a:schemeClr val="tx1"/>
                </a:solidFill>
                <a:latin typeface="Cambria" pitchFamily="18" charset="0"/>
              </a:defRPr>
            </a:lvl1pPr>
          </a:lstStyle>
          <a:p>
            <a:r>
              <a:rPr lang="de-CH" dirty="0">
                <a:solidFill>
                  <a:prstClr val="black"/>
                </a:solidFill>
                <a:latin typeface="+mj-lt"/>
              </a:rPr>
              <a:t>Linus Köppel, VSG Eschlikon</a:t>
            </a:r>
          </a:p>
          <a:p>
            <a:r>
              <a:rPr lang="de-CH" dirty="0">
                <a:solidFill>
                  <a:prstClr val="black"/>
                </a:solidFill>
                <a:latin typeface="+mj-lt"/>
              </a:rPr>
              <a:t>Maike Scherrer, VSG Nollen</a:t>
            </a:r>
          </a:p>
        </p:txBody>
      </p:sp>
      <p:pic>
        <p:nvPicPr>
          <p:cNvPr id="206370" name="Picture 546" descr="https://www.vsge.ch/web/images/vsge/logo.png">
            <a:extLst>
              <a:ext uri="{FF2B5EF4-FFF2-40B4-BE49-F238E27FC236}">
                <a16:creationId xmlns:a16="http://schemas.microsoft.com/office/drawing/2014/main" id="{E214E1FA-5A46-8D45-BCC9-588BB7A426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211464"/>
            <a:ext cx="3048000" cy="73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86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5D19CE96-4148-4B3D-A902-D11EB70446EE}"/>
              </a:ext>
            </a:extLst>
          </p:cNvPr>
          <p:cNvGraphicFramePr>
            <a:graphicFrameLocks noChangeAspect="1"/>
          </p:cNvGraphicFramePr>
          <p:nvPr>
            <p:custDataLst>
              <p:tags r:id="rId2"/>
            </p:custDataLst>
            <p:extLst>
              <p:ext uri="{D42A27DB-BD31-4B8C-83A1-F6EECF244321}">
                <p14:modId xmlns:p14="http://schemas.microsoft.com/office/powerpoint/2010/main" val="4073369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4" imgW="473" imgH="473" progId="TCLayout.ActiveDocument.1">
                  <p:embed/>
                </p:oleObj>
              </mc:Choice>
              <mc:Fallback>
                <p:oleObj name="think-cell Folie" r:id="rId4" imgW="473" imgH="473" progId="TCLayout.ActiveDocument.1">
                  <p:embed/>
                  <p:pic>
                    <p:nvPicPr>
                      <p:cNvPr id="14" name="Objekt 13" hidden="1">
                        <a:extLst>
                          <a:ext uri="{FF2B5EF4-FFF2-40B4-BE49-F238E27FC236}">
                            <a16:creationId xmlns:a16="http://schemas.microsoft.com/office/drawing/2014/main" id="{5D19CE96-4148-4B3D-A902-D11EB70446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FD999D2-F387-40BC-8EB6-C8DD68314719}"/>
              </a:ext>
            </a:extLst>
          </p:cNvPr>
          <p:cNvSpPr>
            <a:spLocks noGrp="1"/>
          </p:cNvSpPr>
          <p:nvPr>
            <p:ph type="title"/>
          </p:nvPr>
        </p:nvSpPr>
        <p:spPr>
          <a:xfrm>
            <a:off x="272875" y="1240409"/>
            <a:ext cx="9353900" cy="828291"/>
          </a:xfrm>
        </p:spPr>
        <p:txBody>
          <a:bodyPr vert="horz">
            <a:normAutofit fontScale="90000"/>
          </a:bodyPr>
          <a:lstStyle/>
          <a:p>
            <a:r>
              <a:rPr lang="de-CH" sz="4000" dirty="0"/>
              <a:t>Videobeispiel Leitbild Seattle Fish Market</a:t>
            </a:r>
            <a:r>
              <a:rPr lang="de-CH" dirty="0"/>
              <a:t/>
            </a:r>
            <a:br>
              <a:rPr lang="de-CH" dirty="0"/>
            </a:br>
            <a:r>
              <a:rPr lang="de-CH" dirty="0"/>
              <a:t/>
            </a:r>
            <a:br>
              <a:rPr lang="de-CH" dirty="0"/>
            </a:br>
            <a:r>
              <a:rPr lang="de-CH" dirty="0">
                <a:solidFill>
                  <a:schemeClr val="tx1"/>
                </a:solidFill>
              </a:rPr>
              <a:t>«</a:t>
            </a:r>
            <a:r>
              <a:rPr lang="de-CH" dirty="0" err="1">
                <a:solidFill>
                  <a:schemeClr val="tx1"/>
                </a:solidFill>
              </a:rPr>
              <a:t>the</a:t>
            </a:r>
            <a:r>
              <a:rPr lang="de-CH" dirty="0">
                <a:solidFill>
                  <a:schemeClr val="tx1"/>
                </a:solidFill>
              </a:rPr>
              <a:t> FISH </a:t>
            </a:r>
            <a:r>
              <a:rPr lang="de-CH" dirty="0" err="1">
                <a:solidFill>
                  <a:schemeClr val="tx1"/>
                </a:solidFill>
              </a:rPr>
              <a:t>philosophy</a:t>
            </a:r>
            <a:r>
              <a:rPr lang="de-CH" dirty="0">
                <a:solidFill>
                  <a:schemeClr val="tx1"/>
                </a:solidFill>
              </a:rPr>
              <a:t>»</a:t>
            </a:r>
            <a:br>
              <a:rPr lang="de-CH" dirty="0">
                <a:solidFill>
                  <a:schemeClr val="tx1"/>
                </a:solidFill>
              </a:rPr>
            </a:br>
            <a:r>
              <a:rPr lang="de-CH" dirty="0">
                <a:solidFill>
                  <a:schemeClr val="tx1"/>
                </a:solidFill>
                <a:sym typeface="Wingdings" panose="05000000000000000000" pitchFamily="2" charset="2"/>
              </a:rPr>
              <a:t> v</a:t>
            </a:r>
            <a:r>
              <a:rPr lang="de-CH" dirty="0">
                <a:solidFill>
                  <a:schemeClr val="tx1"/>
                </a:solidFill>
              </a:rPr>
              <a:t>on klein und stinkig zu gross und toll!</a:t>
            </a:r>
          </a:p>
        </p:txBody>
      </p:sp>
      <p:pic>
        <p:nvPicPr>
          <p:cNvPr id="12" name="Grafik 11">
            <a:hlinkClick r:id="rId6"/>
            <a:extLst>
              <a:ext uri="{FF2B5EF4-FFF2-40B4-BE49-F238E27FC236}">
                <a16:creationId xmlns:a16="http://schemas.microsoft.com/office/drawing/2014/main" id="{D04EE895-DD19-4228-BCA3-64F5B4CBF6A1}"/>
              </a:ext>
            </a:extLst>
          </p:cNvPr>
          <p:cNvPicPr>
            <a:picLocks noChangeAspect="1"/>
          </p:cNvPicPr>
          <p:nvPr/>
        </p:nvPicPr>
        <p:blipFill>
          <a:blip r:embed="rId7"/>
          <a:stretch>
            <a:fillRect/>
          </a:stretch>
        </p:blipFill>
        <p:spPr>
          <a:xfrm>
            <a:off x="1808605" y="2282024"/>
            <a:ext cx="6417639" cy="3504192"/>
          </a:xfrm>
          <a:prstGeom prst="rect">
            <a:avLst/>
          </a:prstGeom>
        </p:spPr>
      </p:pic>
      <p:pic>
        <p:nvPicPr>
          <p:cNvPr id="6" name="Grafik 5">
            <a:hlinkClick r:id="rId8"/>
            <a:extLst>
              <a:ext uri="{FF2B5EF4-FFF2-40B4-BE49-F238E27FC236}">
                <a16:creationId xmlns:a16="http://schemas.microsoft.com/office/drawing/2014/main" id="{D1382EEF-E161-409E-BA94-96936EA3E080}"/>
              </a:ext>
            </a:extLst>
          </p:cNvPr>
          <p:cNvPicPr>
            <a:picLocks noChangeAspect="1"/>
          </p:cNvPicPr>
          <p:nvPr/>
        </p:nvPicPr>
        <p:blipFill>
          <a:blip r:embed="rId9"/>
          <a:stretch>
            <a:fillRect/>
          </a:stretch>
        </p:blipFill>
        <p:spPr>
          <a:xfrm>
            <a:off x="7010378" y="2282024"/>
            <a:ext cx="2889272" cy="1612617"/>
          </a:xfrm>
          <a:prstGeom prst="rect">
            <a:avLst/>
          </a:prstGeom>
        </p:spPr>
      </p:pic>
      <p:pic>
        <p:nvPicPr>
          <p:cNvPr id="7" name="Grafik 6">
            <a:extLst>
              <a:ext uri="{FF2B5EF4-FFF2-40B4-BE49-F238E27FC236}">
                <a16:creationId xmlns:a16="http://schemas.microsoft.com/office/drawing/2014/main" id="{D539F3A4-A091-4ED1-9ED0-A47604D6DA31}"/>
              </a:ext>
            </a:extLst>
          </p:cNvPr>
          <p:cNvPicPr>
            <a:picLocks noChangeAspect="1"/>
          </p:cNvPicPr>
          <p:nvPr/>
        </p:nvPicPr>
        <p:blipFill>
          <a:blip r:embed="rId10"/>
          <a:stretch>
            <a:fillRect/>
          </a:stretch>
        </p:blipFill>
        <p:spPr>
          <a:xfrm>
            <a:off x="9317705" y="3909494"/>
            <a:ext cx="495529" cy="495529"/>
          </a:xfrm>
          <a:prstGeom prst="rect">
            <a:avLst/>
          </a:prstGeom>
        </p:spPr>
      </p:pic>
      <p:pic>
        <p:nvPicPr>
          <p:cNvPr id="5" name="Grafik 4">
            <a:extLst>
              <a:ext uri="{FF2B5EF4-FFF2-40B4-BE49-F238E27FC236}">
                <a16:creationId xmlns:a16="http://schemas.microsoft.com/office/drawing/2014/main" id="{9FB558C3-D971-4E56-83D9-80C91E4E9AF6}"/>
              </a:ext>
            </a:extLst>
          </p:cNvPr>
          <p:cNvPicPr>
            <a:picLocks noChangeAspect="1"/>
          </p:cNvPicPr>
          <p:nvPr/>
        </p:nvPicPr>
        <p:blipFill rotWithShape="1">
          <a:blip r:embed="rId11"/>
          <a:srcRect l="70814" t="16228" r="16904" b="56028"/>
          <a:stretch/>
        </p:blipFill>
        <p:spPr>
          <a:xfrm>
            <a:off x="272875" y="2263362"/>
            <a:ext cx="1215866" cy="1474237"/>
          </a:xfrm>
          <a:prstGeom prst="rect">
            <a:avLst/>
          </a:prstGeom>
        </p:spPr>
      </p:pic>
    </p:spTree>
    <p:extLst>
      <p:ext uri="{BB962C8B-B14F-4D97-AF65-F5344CB8AC3E}">
        <p14:creationId xmlns:p14="http://schemas.microsoft.com/office/powerpoint/2010/main" val="192437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5D19CE96-4148-4B3D-A902-D11EB70446EE}"/>
              </a:ext>
            </a:extLst>
          </p:cNvPr>
          <p:cNvGraphicFramePr>
            <a:graphicFrameLocks noChangeAspect="1"/>
          </p:cNvGraphicFramePr>
          <p:nvPr>
            <p:custDataLst>
              <p:tags r:id="rId2"/>
            </p:custDataLst>
            <p:extLst>
              <p:ext uri="{D42A27DB-BD31-4B8C-83A1-F6EECF244321}">
                <p14:modId xmlns:p14="http://schemas.microsoft.com/office/powerpoint/2010/main" val="142013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4" imgW="473" imgH="473" progId="TCLayout.ActiveDocument.1">
                  <p:embed/>
                </p:oleObj>
              </mc:Choice>
              <mc:Fallback>
                <p:oleObj name="think-cell Folie" r:id="rId4" imgW="473" imgH="473" progId="TCLayout.ActiveDocument.1">
                  <p:embed/>
                  <p:pic>
                    <p:nvPicPr>
                      <p:cNvPr id="14" name="Objekt 13" hidden="1">
                        <a:extLst>
                          <a:ext uri="{FF2B5EF4-FFF2-40B4-BE49-F238E27FC236}">
                            <a16:creationId xmlns:a16="http://schemas.microsoft.com/office/drawing/2014/main" id="{5D19CE96-4148-4B3D-A902-D11EB70446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FD999D2-F387-40BC-8EB6-C8DD68314719}"/>
              </a:ext>
            </a:extLst>
          </p:cNvPr>
          <p:cNvSpPr>
            <a:spLocks noGrp="1"/>
          </p:cNvSpPr>
          <p:nvPr>
            <p:ph type="title"/>
          </p:nvPr>
        </p:nvSpPr>
        <p:spPr>
          <a:xfrm>
            <a:off x="272875" y="954166"/>
            <a:ext cx="9353900" cy="828291"/>
          </a:xfrm>
        </p:spPr>
        <p:txBody>
          <a:bodyPr vert="horz">
            <a:normAutofit fontScale="90000"/>
          </a:bodyPr>
          <a:lstStyle/>
          <a:p>
            <a:r>
              <a:rPr lang="de-CH" sz="4000" dirty="0"/>
              <a:t>Videobeispiel Leitbild Tesla</a:t>
            </a:r>
            <a:r>
              <a:rPr lang="de-CH" dirty="0"/>
              <a:t/>
            </a:r>
            <a:br>
              <a:rPr lang="de-CH" dirty="0"/>
            </a:br>
            <a:r>
              <a:rPr lang="de-CH" dirty="0"/>
              <a:t/>
            </a:r>
            <a:br>
              <a:rPr lang="de-CH" dirty="0"/>
            </a:br>
            <a:endParaRPr lang="de-CH" dirty="0">
              <a:solidFill>
                <a:schemeClr val="tx1"/>
              </a:solidFill>
            </a:endParaRPr>
          </a:p>
        </p:txBody>
      </p:sp>
      <p:pic>
        <p:nvPicPr>
          <p:cNvPr id="4" name="Grafik 3">
            <a:hlinkClick r:id="rId6"/>
            <a:extLst>
              <a:ext uri="{FF2B5EF4-FFF2-40B4-BE49-F238E27FC236}">
                <a16:creationId xmlns:a16="http://schemas.microsoft.com/office/drawing/2014/main" id="{146971A2-7DF6-420C-8C07-C6FA9E95A518}"/>
              </a:ext>
            </a:extLst>
          </p:cNvPr>
          <p:cNvPicPr>
            <a:picLocks noChangeAspect="1"/>
          </p:cNvPicPr>
          <p:nvPr/>
        </p:nvPicPr>
        <p:blipFill>
          <a:blip r:embed="rId7"/>
          <a:stretch>
            <a:fillRect/>
          </a:stretch>
        </p:blipFill>
        <p:spPr>
          <a:xfrm>
            <a:off x="1746904" y="1303338"/>
            <a:ext cx="6592454" cy="3871014"/>
          </a:xfrm>
          <a:prstGeom prst="rect">
            <a:avLst/>
          </a:prstGeom>
        </p:spPr>
      </p:pic>
      <p:pic>
        <p:nvPicPr>
          <p:cNvPr id="7" name="Grafik 6">
            <a:extLst>
              <a:ext uri="{FF2B5EF4-FFF2-40B4-BE49-F238E27FC236}">
                <a16:creationId xmlns:a16="http://schemas.microsoft.com/office/drawing/2014/main" id="{AEEE72C3-DB86-4A77-9DA7-756BF86D1508}"/>
              </a:ext>
            </a:extLst>
          </p:cNvPr>
          <p:cNvPicPr>
            <a:picLocks noChangeAspect="1"/>
          </p:cNvPicPr>
          <p:nvPr/>
        </p:nvPicPr>
        <p:blipFill rotWithShape="1">
          <a:blip r:embed="rId8"/>
          <a:srcRect l="70689" t="16579" r="16704" b="55677"/>
          <a:stretch/>
        </p:blipFill>
        <p:spPr>
          <a:xfrm>
            <a:off x="232092" y="1284676"/>
            <a:ext cx="1248094" cy="1474237"/>
          </a:xfrm>
          <a:prstGeom prst="rect">
            <a:avLst/>
          </a:prstGeom>
        </p:spPr>
      </p:pic>
    </p:spTree>
    <p:extLst>
      <p:ext uri="{BB962C8B-B14F-4D97-AF65-F5344CB8AC3E}">
        <p14:creationId xmlns:p14="http://schemas.microsoft.com/office/powerpoint/2010/main" val="189644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34B6B17-5E4C-457D-9DBF-165C406BBBAF}"/>
              </a:ext>
            </a:extLst>
          </p:cNvPr>
          <p:cNvGraphicFramePr>
            <a:graphicFrameLocks noChangeAspect="1"/>
          </p:cNvGraphicFramePr>
          <p:nvPr>
            <p:custDataLst>
              <p:tags r:id="rId2"/>
            </p:custDataLst>
            <p:extLst>
              <p:ext uri="{D42A27DB-BD31-4B8C-83A1-F6EECF244321}">
                <p14:modId xmlns:p14="http://schemas.microsoft.com/office/powerpoint/2010/main" val="3210895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4" imgW="473" imgH="473" progId="TCLayout.ActiveDocument.1">
                  <p:embed/>
                </p:oleObj>
              </mc:Choice>
              <mc:Fallback>
                <p:oleObj name="think-cell Folie" r:id="rId4" imgW="473" imgH="473" progId="TCLayout.ActiveDocument.1">
                  <p:embed/>
                  <p:pic>
                    <p:nvPicPr>
                      <p:cNvPr id="4" name="Objekt 3" hidden="1">
                        <a:extLst>
                          <a:ext uri="{FF2B5EF4-FFF2-40B4-BE49-F238E27FC236}">
                            <a16:creationId xmlns:a16="http://schemas.microsoft.com/office/drawing/2014/main" id="{534B6B17-5E4C-457D-9DBF-165C406BBB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1B4313B-BD3E-4E37-ACA5-2455861745A1}"/>
              </a:ext>
            </a:extLst>
          </p:cNvPr>
          <p:cNvSpPr>
            <a:spLocks noGrp="1"/>
          </p:cNvSpPr>
          <p:nvPr>
            <p:ph type="title"/>
          </p:nvPr>
        </p:nvSpPr>
        <p:spPr/>
        <p:txBody>
          <a:bodyPr vert="horz"/>
          <a:lstStyle/>
          <a:p>
            <a:r>
              <a:rPr lang="en-GB" dirty="0" err="1"/>
              <a:t>Beispiel</a:t>
            </a:r>
            <a:r>
              <a:rPr lang="en-GB" dirty="0"/>
              <a:t> </a:t>
            </a:r>
            <a:r>
              <a:rPr lang="en-GB" dirty="0" err="1"/>
              <a:t>Leitbild</a:t>
            </a:r>
            <a:r>
              <a:rPr lang="en-GB" dirty="0"/>
              <a:t> </a:t>
            </a:r>
            <a:r>
              <a:rPr lang="en-GB" dirty="0" err="1"/>
              <a:t>Bühler</a:t>
            </a:r>
            <a:endParaRPr lang="en-GB" dirty="0"/>
          </a:p>
        </p:txBody>
      </p:sp>
      <p:pic>
        <p:nvPicPr>
          <p:cNvPr id="6" name="Grafik 5">
            <a:extLst>
              <a:ext uri="{FF2B5EF4-FFF2-40B4-BE49-F238E27FC236}">
                <a16:creationId xmlns:a16="http://schemas.microsoft.com/office/drawing/2014/main" id="{7298801A-379F-4DDF-8D25-20CEA323CE04}"/>
              </a:ext>
            </a:extLst>
          </p:cNvPr>
          <p:cNvPicPr>
            <a:picLocks noChangeAspect="1"/>
          </p:cNvPicPr>
          <p:nvPr/>
        </p:nvPicPr>
        <p:blipFill rotWithShape="1">
          <a:blip r:embed="rId6"/>
          <a:srcRect l="17182" t="14535" r="18565" b="30420"/>
          <a:stretch/>
        </p:blipFill>
        <p:spPr>
          <a:xfrm>
            <a:off x="295653" y="1281984"/>
            <a:ext cx="9357936" cy="5010462"/>
          </a:xfrm>
          <a:prstGeom prst="rect">
            <a:avLst/>
          </a:prstGeom>
        </p:spPr>
      </p:pic>
    </p:spTree>
    <p:extLst>
      <p:ext uri="{BB962C8B-B14F-4D97-AF65-F5344CB8AC3E}">
        <p14:creationId xmlns:p14="http://schemas.microsoft.com/office/powerpoint/2010/main" val="368611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BA8FCD4-82C4-4D11-95A8-685E22303742}"/>
              </a:ext>
            </a:extLst>
          </p:cNvPr>
          <p:cNvGraphicFramePr>
            <a:graphicFrameLocks noChangeAspect="1"/>
          </p:cNvGraphicFramePr>
          <p:nvPr>
            <p:custDataLst>
              <p:tags r:id="rId2"/>
            </p:custDataLst>
            <p:extLst>
              <p:ext uri="{D42A27DB-BD31-4B8C-83A1-F6EECF244321}">
                <p14:modId xmlns:p14="http://schemas.microsoft.com/office/powerpoint/2010/main" val="3969493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4" imgW="473" imgH="473" progId="TCLayout.ActiveDocument.1">
                  <p:embed/>
                </p:oleObj>
              </mc:Choice>
              <mc:Fallback>
                <p:oleObj name="think-cell Folie" r:id="rId4" imgW="473" imgH="473" progId="TCLayout.ActiveDocument.1">
                  <p:embed/>
                  <p:pic>
                    <p:nvPicPr>
                      <p:cNvPr id="4" name="Objekt 3" hidden="1">
                        <a:extLst>
                          <a:ext uri="{FF2B5EF4-FFF2-40B4-BE49-F238E27FC236}">
                            <a16:creationId xmlns:a16="http://schemas.microsoft.com/office/drawing/2014/main" id="{ABA8FCD4-82C4-4D11-95A8-685E223037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A351F1A-D17F-4E2A-97E2-249CF8B7D931}"/>
              </a:ext>
            </a:extLst>
          </p:cNvPr>
          <p:cNvSpPr>
            <a:spLocks noGrp="1"/>
          </p:cNvSpPr>
          <p:nvPr>
            <p:ph type="title"/>
          </p:nvPr>
        </p:nvSpPr>
        <p:spPr/>
        <p:txBody>
          <a:bodyPr vert="horz"/>
          <a:lstStyle/>
          <a:p>
            <a:r>
              <a:rPr lang="en-GB" dirty="0" err="1"/>
              <a:t>Beispiel</a:t>
            </a:r>
            <a:r>
              <a:rPr lang="en-GB" dirty="0"/>
              <a:t> </a:t>
            </a:r>
            <a:r>
              <a:rPr lang="en-GB" dirty="0" err="1"/>
              <a:t>Leitbild</a:t>
            </a:r>
            <a:r>
              <a:rPr lang="en-GB" dirty="0"/>
              <a:t> </a:t>
            </a:r>
            <a:r>
              <a:rPr lang="en-GB" dirty="0" err="1"/>
              <a:t>Trinasolar</a:t>
            </a:r>
            <a:r>
              <a:rPr lang="en-GB" dirty="0"/>
              <a:t> </a:t>
            </a:r>
          </a:p>
        </p:txBody>
      </p:sp>
      <p:pic>
        <p:nvPicPr>
          <p:cNvPr id="5" name="Grafik 4">
            <a:extLst>
              <a:ext uri="{FF2B5EF4-FFF2-40B4-BE49-F238E27FC236}">
                <a16:creationId xmlns:a16="http://schemas.microsoft.com/office/drawing/2014/main" id="{9603D482-E678-411E-B4E0-5A02B8A61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2822" y="1064667"/>
            <a:ext cx="3759200" cy="977900"/>
          </a:xfrm>
          <a:prstGeom prst="rect">
            <a:avLst/>
          </a:prstGeom>
        </p:spPr>
      </p:pic>
      <p:pic>
        <p:nvPicPr>
          <p:cNvPr id="6" name="Grafik 5" descr="Ein Bild, das Objekt, blau, Wasser, Personen enthält.&#10;&#10;Automatisch generierte Beschreibung">
            <a:extLst>
              <a:ext uri="{FF2B5EF4-FFF2-40B4-BE49-F238E27FC236}">
                <a16:creationId xmlns:a16="http://schemas.microsoft.com/office/drawing/2014/main" id="{3EB880E5-2452-411C-88F9-5C747982535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85750" y="1303338"/>
            <a:ext cx="3311624" cy="4967436"/>
          </a:xfrm>
          <a:prstGeom prst="rect">
            <a:avLst/>
          </a:prstGeom>
        </p:spPr>
      </p:pic>
      <p:sp>
        <p:nvSpPr>
          <p:cNvPr id="7" name="Textfeld 6">
            <a:extLst>
              <a:ext uri="{FF2B5EF4-FFF2-40B4-BE49-F238E27FC236}">
                <a16:creationId xmlns:a16="http://schemas.microsoft.com/office/drawing/2014/main" id="{4659F5EC-BC73-454E-935A-C97150659E55}"/>
              </a:ext>
            </a:extLst>
          </p:cNvPr>
          <p:cNvSpPr txBox="1"/>
          <p:nvPr/>
        </p:nvSpPr>
        <p:spPr>
          <a:xfrm>
            <a:off x="3711044" y="1996251"/>
            <a:ext cx="5902856" cy="2862322"/>
          </a:xfrm>
          <a:prstGeom prst="rect">
            <a:avLst/>
          </a:prstGeom>
          <a:noFill/>
        </p:spPr>
        <p:txBody>
          <a:bodyPr wrap="square" rtlCol="0">
            <a:spAutoFit/>
          </a:bodyPr>
          <a:lstStyle/>
          <a:p>
            <a:r>
              <a:rPr lang="de-CH" dirty="0"/>
              <a:t>Als weltweit führender Anbieter intelligenter Solarlösungen liefert Trina Solar PV-Produkte, Anwendungen und Dienstleistungen zur weltweiten Förderung einer nachhaltigen Entwicklung. </a:t>
            </a:r>
          </a:p>
          <a:p>
            <a:r>
              <a:rPr lang="de-CH" dirty="0"/>
              <a:t>Durch ständige Innovationen bringen wir die PV-Branche weiter voran, indem wir auf die Netzparität der Solarenergie hinarbeiten und erneuerbare Energien populär machen. </a:t>
            </a:r>
          </a:p>
          <a:p>
            <a:r>
              <a:rPr lang="de-CH" dirty="0"/>
              <a:t>Unsere Mission besteht darin, die weltweite Entwicklung erneuerbarer Energien zum Wohle der gesamten Menschheit voranzutreiben.</a:t>
            </a:r>
          </a:p>
        </p:txBody>
      </p:sp>
    </p:spTree>
    <p:extLst>
      <p:ext uri="{BB962C8B-B14F-4D97-AF65-F5344CB8AC3E}">
        <p14:creationId xmlns:p14="http://schemas.microsoft.com/office/powerpoint/2010/main" val="404397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a:extLst>
              <a:ext uri="{FF2B5EF4-FFF2-40B4-BE49-F238E27FC236}">
                <a16:creationId xmlns:a16="http://schemas.microsoft.com/office/drawing/2014/main" id="{5D19CE96-4148-4B3D-A902-D11EB70446EE}"/>
              </a:ext>
            </a:extLst>
          </p:cNvPr>
          <p:cNvGraphicFramePr>
            <a:graphicFrameLocks noChangeAspect="1"/>
          </p:cNvGraphicFramePr>
          <p:nvPr>
            <p:custDataLst>
              <p:tags r:id="rId2"/>
            </p:custDataLst>
            <p:extLst>
              <p:ext uri="{D42A27DB-BD31-4B8C-83A1-F6EECF244321}">
                <p14:modId xmlns:p14="http://schemas.microsoft.com/office/powerpoint/2010/main" val="338475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4" imgW="473" imgH="473" progId="TCLayout.ActiveDocument.1">
                  <p:embed/>
                </p:oleObj>
              </mc:Choice>
              <mc:Fallback>
                <p:oleObj name="think-cell Folie" r:id="rId4" imgW="473" imgH="473" progId="TCLayout.ActiveDocument.1">
                  <p:embed/>
                  <p:pic>
                    <p:nvPicPr>
                      <p:cNvPr id="14" name="Objekt 13" hidden="1">
                        <a:extLst>
                          <a:ext uri="{FF2B5EF4-FFF2-40B4-BE49-F238E27FC236}">
                            <a16:creationId xmlns:a16="http://schemas.microsoft.com/office/drawing/2014/main" id="{5D19CE96-4148-4B3D-A902-D11EB70446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FD999D2-F387-40BC-8EB6-C8DD68314719}"/>
              </a:ext>
            </a:extLst>
          </p:cNvPr>
          <p:cNvSpPr>
            <a:spLocks noGrp="1"/>
          </p:cNvSpPr>
          <p:nvPr>
            <p:ph type="title"/>
          </p:nvPr>
        </p:nvSpPr>
        <p:spPr>
          <a:xfrm>
            <a:off x="272875" y="174933"/>
            <a:ext cx="9353900" cy="828291"/>
          </a:xfrm>
        </p:spPr>
        <p:txBody>
          <a:bodyPr vert="horz">
            <a:normAutofit fontScale="90000"/>
          </a:bodyPr>
          <a:lstStyle/>
          <a:p>
            <a:r>
              <a:rPr lang="de-CH" dirty="0"/>
              <a:t>Interne Schul- und externe Umfeld-Analyse als Basis </a:t>
            </a:r>
            <a:br>
              <a:rPr lang="de-CH" dirty="0"/>
            </a:br>
            <a:r>
              <a:rPr lang="de-CH" dirty="0"/>
              <a:t>für Leitbild und Strategie</a:t>
            </a:r>
          </a:p>
        </p:txBody>
      </p:sp>
      <p:sp>
        <p:nvSpPr>
          <p:cNvPr id="3" name="Rechteck 2">
            <a:extLst>
              <a:ext uri="{FF2B5EF4-FFF2-40B4-BE49-F238E27FC236}">
                <a16:creationId xmlns:a16="http://schemas.microsoft.com/office/drawing/2014/main" id="{3697CF44-8594-4FA8-942D-643A447CD469}"/>
              </a:ext>
            </a:extLst>
          </p:cNvPr>
          <p:cNvSpPr/>
          <p:nvPr/>
        </p:nvSpPr>
        <p:spPr>
          <a:xfrm>
            <a:off x="3243020" y="1494592"/>
            <a:ext cx="3456384" cy="10801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Leitbild Schule</a:t>
            </a:r>
          </a:p>
        </p:txBody>
      </p:sp>
      <p:sp>
        <p:nvSpPr>
          <p:cNvPr id="4" name="Rechteck 3">
            <a:extLst>
              <a:ext uri="{FF2B5EF4-FFF2-40B4-BE49-F238E27FC236}">
                <a16:creationId xmlns:a16="http://schemas.microsoft.com/office/drawing/2014/main" id="{3ADCD529-715E-4B87-B409-5317628F2CCD}"/>
              </a:ext>
            </a:extLst>
          </p:cNvPr>
          <p:cNvSpPr/>
          <p:nvPr/>
        </p:nvSpPr>
        <p:spPr>
          <a:xfrm>
            <a:off x="300586" y="3067737"/>
            <a:ext cx="3456384" cy="10801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Interne Schulanalyse</a:t>
            </a:r>
          </a:p>
          <a:p>
            <a:pPr algn="ctr"/>
            <a:r>
              <a:rPr lang="de-CH" dirty="0"/>
              <a:t>Stärken und Schwächen</a:t>
            </a:r>
          </a:p>
        </p:txBody>
      </p:sp>
      <p:sp>
        <p:nvSpPr>
          <p:cNvPr id="5" name="Rechteck 4">
            <a:extLst>
              <a:ext uri="{FF2B5EF4-FFF2-40B4-BE49-F238E27FC236}">
                <a16:creationId xmlns:a16="http://schemas.microsoft.com/office/drawing/2014/main" id="{3C3524C8-8AD0-4E8D-BAB0-E182DB2F63C3}"/>
              </a:ext>
            </a:extLst>
          </p:cNvPr>
          <p:cNvSpPr/>
          <p:nvPr/>
        </p:nvSpPr>
        <p:spPr>
          <a:xfrm>
            <a:off x="6185454" y="3067737"/>
            <a:ext cx="3456384" cy="10801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Externe Umfeldanalyse</a:t>
            </a:r>
          </a:p>
          <a:p>
            <a:pPr algn="ctr"/>
            <a:r>
              <a:rPr lang="de-CH" dirty="0"/>
              <a:t>Chancen und Gefahren</a:t>
            </a:r>
          </a:p>
        </p:txBody>
      </p:sp>
      <p:sp>
        <p:nvSpPr>
          <p:cNvPr id="6" name="Rechteck 5">
            <a:extLst>
              <a:ext uri="{FF2B5EF4-FFF2-40B4-BE49-F238E27FC236}">
                <a16:creationId xmlns:a16="http://schemas.microsoft.com/office/drawing/2014/main" id="{47D4B0D5-716A-4D6B-B8EC-5D9CB2D12E16}"/>
              </a:ext>
            </a:extLst>
          </p:cNvPr>
          <p:cNvSpPr/>
          <p:nvPr/>
        </p:nvSpPr>
        <p:spPr>
          <a:xfrm>
            <a:off x="3243020" y="4640882"/>
            <a:ext cx="3456384" cy="10801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Strategie Schule</a:t>
            </a:r>
          </a:p>
        </p:txBody>
      </p:sp>
      <p:cxnSp>
        <p:nvCxnSpPr>
          <p:cNvPr id="7" name="Gerade Verbindung mit Pfeil 6">
            <a:extLst>
              <a:ext uri="{FF2B5EF4-FFF2-40B4-BE49-F238E27FC236}">
                <a16:creationId xmlns:a16="http://schemas.microsoft.com/office/drawing/2014/main" id="{F3BDE36D-FCF7-4F93-81C8-4A3DC6D532FD}"/>
              </a:ext>
            </a:extLst>
          </p:cNvPr>
          <p:cNvCxnSpPr>
            <a:stCxn id="3" idx="2"/>
            <a:endCxn id="6" idx="0"/>
          </p:cNvCxnSpPr>
          <p:nvPr/>
        </p:nvCxnSpPr>
        <p:spPr>
          <a:xfrm>
            <a:off x="4971212" y="2574712"/>
            <a:ext cx="0" cy="206617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Verbinder: gewinkelt 7">
            <a:extLst>
              <a:ext uri="{FF2B5EF4-FFF2-40B4-BE49-F238E27FC236}">
                <a16:creationId xmlns:a16="http://schemas.microsoft.com/office/drawing/2014/main" id="{25EA0FB1-E883-4E87-96BE-1CEFC87703C1}"/>
              </a:ext>
            </a:extLst>
          </p:cNvPr>
          <p:cNvCxnSpPr>
            <a:cxnSpLocks/>
            <a:endCxn id="6" idx="0"/>
          </p:cNvCxnSpPr>
          <p:nvPr/>
        </p:nvCxnSpPr>
        <p:spPr>
          <a:xfrm>
            <a:off x="3396930" y="3607796"/>
            <a:ext cx="1574282" cy="1033086"/>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Verbinder: gewinkelt 8">
            <a:extLst>
              <a:ext uri="{FF2B5EF4-FFF2-40B4-BE49-F238E27FC236}">
                <a16:creationId xmlns:a16="http://schemas.microsoft.com/office/drawing/2014/main" id="{7BBDFF81-330C-4DB5-9EB8-D10427908582}"/>
              </a:ext>
            </a:extLst>
          </p:cNvPr>
          <p:cNvCxnSpPr>
            <a:cxnSpLocks/>
            <a:stCxn id="5" idx="1"/>
            <a:endCxn id="6" idx="0"/>
          </p:cNvCxnSpPr>
          <p:nvPr/>
        </p:nvCxnSpPr>
        <p:spPr>
          <a:xfrm rot="10800000" flipV="1">
            <a:off x="4971212" y="3607796"/>
            <a:ext cx="1214242" cy="1033085"/>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7">
            <a:extLst>
              <a:ext uri="{FF2B5EF4-FFF2-40B4-BE49-F238E27FC236}">
                <a16:creationId xmlns:a16="http://schemas.microsoft.com/office/drawing/2014/main" id="{B8D6C0A2-FD15-4012-BC9B-F35F0AB959BD}"/>
              </a:ext>
            </a:extLst>
          </p:cNvPr>
          <p:cNvSpPr>
            <a:spLocks noChangeArrowheads="1"/>
          </p:cNvSpPr>
          <p:nvPr/>
        </p:nvSpPr>
        <p:spPr bwMode="auto">
          <a:xfrm>
            <a:off x="284832" y="6178059"/>
            <a:ext cx="2305118" cy="123111"/>
          </a:xfrm>
          <a:prstGeom prst="rect">
            <a:avLst/>
          </a:prstGeom>
          <a:noFill/>
          <a:ln>
            <a:noFill/>
          </a:ln>
          <a:effectLst>
            <a:prstShdw prst="shdw17" dist="17961" dir="2700000">
              <a:srgbClr val="D8D8D8">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Lst>
        </p:spPr>
        <p:txBody>
          <a:bodyPr wrap="none" lIns="0" tIns="0" rIns="0" bIns="0">
            <a:spAutoFit/>
          </a:bodyPr>
          <a:lstStyle/>
          <a:p>
            <a:pPr marL="0" marR="0" lvl="0" indent="0" defTabSz="995363"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0" dirty="0">
                <a:ln>
                  <a:noFill/>
                </a:ln>
                <a:effectLst/>
                <a:uLnTx/>
                <a:uFillTx/>
                <a:latin typeface="Arial"/>
              </a:rPr>
              <a:t>Quelle:</a:t>
            </a:r>
            <a:r>
              <a:rPr lang="de-CH" sz="800" kern="0" dirty="0"/>
              <a:t> in Anlehnung an Capaul und Steingruber (2018)</a:t>
            </a:r>
            <a:endParaRPr kumimoji="0" lang="en-US" sz="800" b="0" i="0" u="none" strike="noStrike" kern="0" cap="none" spc="0" normalizeH="0" baseline="0" noProof="0" dirty="0">
              <a:ln>
                <a:noFill/>
              </a:ln>
              <a:effectLst/>
              <a:uLnTx/>
              <a:uFillTx/>
              <a:latin typeface="Arial"/>
            </a:endParaRPr>
          </a:p>
        </p:txBody>
      </p:sp>
      <p:cxnSp>
        <p:nvCxnSpPr>
          <p:cNvPr id="13" name="Gerade Verbindung mit Pfeil 12">
            <a:extLst>
              <a:ext uri="{FF2B5EF4-FFF2-40B4-BE49-F238E27FC236}">
                <a16:creationId xmlns:a16="http://schemas.microsoft.com/office/drawing/2014/main" id="{07AAA0B8-5F54-42EC-9408-26FE058D0CF7}"/>
              </a:ext>
            </a:extLst>
          </p:cNvPr>
          <p:cNvCxnSpPr>
            <a:stCxn id="4" idx="0"/>
            <a:endCxn id="3" idx="1"/>
          </p:cNvCxnSpPr>
          <p:nvPr/>
        </p:nvCxnSpPr>
        <p:spPr bwMode="auto">
          <a:xfrm flipV="1">
            <a:off x="2028778" y="2034652"/>
            <a:ext cx="1214242" cy="1033085"/>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6" name="Gerade Verbindung mit Pfeil 15">
            <a:extLst>
              <a:ext uri="{FF2B5EF4-FFF2-40B4-BE49-F238E27FC236}">
                <a16:creationId xmlns:a16="http://schemas.microsoft.com/office/drawing/2014/main" id="{E741D187-490A-42E4-AAA8-6087DBA41041}"/>
              </a:ext>
            </a:extLst>
          </p:cNvPr>
          <p:cNvCxnSpPr>
            <a:cxnSpLocks/>
            <a:stCxn id="5" idx="0"/>
            <a:endCxn id="3" idx="3"/>
          </p:cNvCxnSpPr>
          <p:nvPr/>
        </p:nvCxnSpPr>
        <p:spPr bwMode="auto">
          <a:xfrm flipH="1" flipV="1">
            <a:off x="6699404" y="2034652"/>
            <a:ext cx="1214242" cy="1033085"/>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9" name="Gerade Verbindung mit Pfeil 18">
            <a:extLst>
              <a:ext uri="{FF2B5EF4-FFF2-40B4-BE49-F238E27FC236}">
                <a16:creationId xmlns:a16="http://schemas.microsoft.com/office/drawing/2014/main" id="{669FD4F6-3582-456E-B5A7-72FC693028CA}"/>
              </a:ext>
            </a:extLst>
          </p:cNvPr>
          <p:cNvCxnSpPr>
            <a:cxnSpLocks/>
            <a:stCxn id="5" idx="2"/>
            <a:endCxn id="6" idx="3"/>
          </p:cNvCxnSpPr>
          <p:nvPr/>
        </p:nvCxnSpPr>
        <p:spPr bwMode="auto">
          <a:xfrm flipH="1">
            <a:off x="6699404" y="4147857"/>
            <a:ext cx="1214242" cy="1033085"/>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3" name="Gerade Verbindung mit Pfeil 22">
            <a:extLst>
              <a:ext uri="{FF2B5EF4-FFF2-40B4-BE49-F238E27FC236}">
                <a16:creationId xmlns:a16="http://schemas.microsoft.com/office/drawing/2014/main" id="{5F13B7F4-8E55-48EC-BDCE-A914271C6C73}"/>
              </a:ext>
            </a:extLst>
          </p:cNvPr>
          <p:cNvCxnSpPr>
            <a:cxnSpLocks/>
            <a:stCxn id="4" idx="2"/>
            <a:endCxn id="6" idx="1"/>
          </p:cNvCxnSpPr>
          <p:nvPr/>
        </p:nvCxnSpPr>
        <p:spPr bwMode="auto">
          <a:xfrm>
            <a:off x="2028778" y="4147857"/>
            <a:ext cx="1214242" cy="1033085"/>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2444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4AA3E-5FF6-594D-A9ED-0A96316FEF42}"/>
              </a:ext>
            </a:extLst>
          </p:cNvPr>
          <p:cNvSpPr>
            <a:spLocks noGrp="1"/>
          </p:cNvSpPr>
          <p:nvPr>
            <p:ph type="title"/>
          </p:nvPr>
        </p:nvSpPr>
        <p:spPr/>
        <p:txBody>
          <a:bodyPr/>
          <a:lstStyle/>
          <a:p>
            <a:r>
              <a:rPr lang="de-DE" dirty="0"/>
              <a:t>Agenda</a:t>
            </a:r>
          </a:p>
        </p:txBody>
      </p:sp>
      <p:sp>
        <p:nvSpPr>
          <p:cNvPr id="3" name="Textplatzhalter 2">
            <a:extLst>
              <a:ext uri="{FF2B5EF4-FFF2-40B4-BE49-F238E27FC236}">
                <a16:creationId xmlns:a16="http://schemas.microsoft.com/office/drawing/2014/main" id="{85BF80F5-AAA2-2746-A380-AD8D17466913}"/>
              </a:ext>
            </a:extLst>
          </p:cNvPr>
          <p:cNvSpPr>
            <a:spLocks noGrp="1"/>
          </p:cNvSpPr>
          <p:nvPr>
            <p:ph type="body" idx="1"/>
          </p:nvPr>
        </p:nvSpPr>
        <p:spPr/>
        <p:txBody>
          <a:bodyPr/>
          <a:lstStyle/>
          <a:p>
            <a:pPr marL="457200" indent="-457200">
              <a:buFont typeface="+mj-lt"/>
              <a:buAutoNum type="arabicPeriod"/>
            </a:pPr>
            <a:r>
              <a:rPr lang="de-CH" dirty="0">
                <a:solidFill>
                  <a:schemeClr val="bg1">
                    <a:lumMod val="65000"/>
                  </a:schemeClr>
                </a:solidFill>
              </a:rPr>
              <a:t>Aufbau Projekt</a:t>
            </a:r>
          </a:p>
          <a:p>
            <a:pPr marL="457200" indent="-457200">
              <a:buFont typeface="+mj-lt"/>
              <a:buAutoNum type="arabicPeriod"/>
            </a:pPr>
            <a:r>
              <a:rPr lang="de-CH" dirty="0">
                <a:solidFill>
                  <a:schemeClr val="bg1">
                    <a:lumMod val="65000"/>
                  </a:schemeClr>
                </a:solidFill>
              </a:rPr>
              <a:t>Einleitung Leitbild- und Strategieverständnis</a:t>
            </a:r>
          </a:p>
          <a:p>
            <a:pPr marL="457200" indent="-457200">
              <a:buFont typeface="+mj-lt"/>
              <a:buAutoNum type="arabicPeriod"/>
            </a:pPr>
            <a:r>
              <a:rPr lang="de-CH" dirty="0"/>
              <a:t>Interne Schulanalyse</a:t>
            </a:r>
          </a:p>
          <a:p>
            <a:pPr marL="457200" indent="-457200">
              <a:buFont typeface="+mj-lt"/>
              <a:buAutoNum type="arabicPeriod"/>
            </a:pPr>
            <a:r>
              <a:rPr lang="de-CH" dirty="0">
                <a:solidFill>
                  <a:schemeClr val="bg1">
                    <a:lumMod val="65000"/>
                  </a:schemeClr>
                </a:solidFill>
              </a:rPr>
              <a:t>Externe Umfeldanalyse</a:t>
            </a:r>
          </a:p>
          <a:p>
            <a:pPr marL="457200" indent="-457200">
              <a:buFont typeface="+mj-lt"/>
              <a:buAutoNum type="arabicPeriod"/>
            </a:pPr>
            <a:r>
              <a:rPr lang="de-CH" dirty="0">
                <a:solidFill>
                  <a:schemeClr val="bg1">
                    <a:lumMod val="65000"/>
                  </a:schemeClr>
                </a:solidFill>
              </a:rPr>
              <a:t>Ableitung Herausforderungen und Massnahmen</a:t>
            </a:r>
          </a:p>
          <a:p>
            <a:pPr marL="457200" indent="-457200">
              <a:buFont typeface="+mj-lt"/>
              <a:buAutoNum type="arabicPeriod"/>
            </a:pPr>
            <a:r>
              <a:rPr lang="de-CH" dirty="0">
                <a:solidFill>
                  <a:schemeClr val="bg1">
                    <a:lumMod val="65000"/>
                  </a:schemeClr>
                </a:solidFill>
              </a:rPr>
              <a:t>Ableitung Leitbild und strategischer Bausteine</a:t>
            </a:r>
          </a:p>
          <a:p>
            <a:pPr marL="457200" indent="-457200">
              <a:buFont typeface="+mj-lt"/>
              <a:buAutoNum type="arabicPeriod"/>
            </a:pPr>
            <a:r>
              <a:rPr lang="de-CH" dirty="0">
                <a:solidFill>
                  <a:schemeClr val="bg1">
                    <a:lumMod val="65000"/>
                  </a:schemeClr>
                </a:solidFill>
              </a:rPr>
              <a:t>Das Leitbild zum Leben erwecken</a:t>
            </a:r>
          </a:p>
        </p:txBody>
      </p:sp>
    </p:spTree>
    <p:extLst>
      <p:ext uri="{BB962C8B-B14F-4D97-AF65-F5344CB8AC3E}">
        <p14:creationId xmlns:p14="http://schemas.microsoft.com/office/powerpoint/2010/main" val="198341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kt 33" hidden="1">
            <a:extLst>
              <a:ext uri="{FF2B5EF4-FFF2-40B4-BE49-F238E27FC236}">
                <a16:creationId xmlns:a16="http://schemas.microsoft.com/office/drawing/2014/main" id="{1C914D23-18CF-41D8-AF68-77D6A1D6AB10}"/>
              </a:ext>
            </a:extLst>
          </p:cNvPr>
          <p:cNvGraphicFramePr>
            <a:graphicFrameLocks noChangeAspect="1"/>
          </p:cNvGraphicFramePr>
          <p:nvPr>
            <p:custDataLst>
              <p:tags r:id="rId2"/>
            </p:custDataLst>
            <p:extLst>
              <p:ext uri="{D42A27DB-BD31-4B8C-83A1-F6EECF244321}">
                <p14:modId xmlns:p14="http://schemas.microsoft.com/office/powerpoint/2010/main" val="2895531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4" imgW="473" imgH="473" progId="TCLayout.ActiveDocument.1">
                  <p:embed/>
                </p:oleObj>
              </mc:Choice>
              <mc:Fallback>
                <p:oleObj name="think-cell Folie" r:id="rId4" imgW="473" imgH="473" progId="TCLayout.ActiveDocument.1">
                  <p:embed/>
                  <p:pic>
                    <p:nvPicPr>
                      <p:cNvPr id="34" name="Objekt 33" hidden="1">
                        <a:extLst>
                          <a:ext uri="{FF2B5EF4-FFF2-40B4-BE49-F238E27FC236}">
                            <a16:creationId xmlns:a16="http://schemas.microsoft.com/office/drawing/2014/main" id="{1C914D23-18CF-41D8-AF68-77D6A1D6AB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B8E972E-D025-FA4E-846D-D051B178AFCB}"/>
              </a:ext>
            </a:extLst>
          </p:cNvPr>
          <p:cNvSpPr>
            <a:spLocks noGrp="1"/>
          </p:cNvSpPr>
          <p:nvPr>
            <p:ph type="title"/>
          </p:nvPr>
        </p:nvSpPr>
        <p:spPr/>
        <p:txBody>
          <a:bodyPr vert="horz"/>
          <a:lstStyle/>
          <a:p>
            <a:r>
              <a:rPr lang="de-DE" dirty="0"/>
              <a:t>Einleitung SWOT Analyse</a:t>
            </a:r>
          </a:p>
        </p:txBody>
      </p:sp>
      <p:sp>
        <p:nvSpPr>
          <p:cNvPr id="3" name="Parallelogram 10">
            <a:extLst>
              <a:ext uri="{FF2B5EF4-FFF2-40B4-BE49-F238E27FC236}">
                <a16:creationId xmlns:a16="http://schemas.microsoft.com/office/drawing/2014/main" id="{44AB4669-2DE8-064E-8FCC-03CC70EF3F89}"/>
              </a:ext>
            </a:extLst>
          </p:cNvPr>
          <p:cNvSpPr/>
          <p:nvPr/>
        </p:nvSpPr>
        <p:spPr>
          <a:xfrm>
            <a:off x="2444768" y="1268760"/>
            <a:ext cx="3528392" cy="2376264"/>
          </a:xfrm>
          <a:prstGeom prst="parallelogram">
            <a:avLst>
              <a:gd name="adj" fmla="val 31660"/>
            </a:avLst>
          </a:prstGeom>
          <a:solidFill>
            <a:schemeClr val="accent2"/>
          </a:solidFill>
          <a:ln>
            <a:noFill/>
          </a:ln>
          <a:effectLst>
            <a:innerShdw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latin typeface="Calibri"/>
            </a:endParaRPr>
          </a:p>
        </p:txBody>
      </p:sp>
      <p:sp>
        <p:nvSpPr>
          <p:cNvPr id="4" name="Parallelogram 11">
            <a:extLst>
              <a:ext uri="{FF2B5EF4-FFF2-40B4-BE49-F238E27FC236}">
                <a16:creationId xmlns:a16="http://schemas.microsoft.com/office/drawing/2014/main" id="{A0C347C8-B713-114A-A336-50B7FD21CE44}"/>
              </a:ext>
            </a:extLst>
          </p:cNvPr>
          <p:cNvSpPr/>
          <p:nvPr/>
        </p:nvSpPr>
        <p:spPr>
          <a:xfrm flipH="1">
            <a:off x="5613120" y="1268760"/>
            <a:ext cx="3528392" cy="2376264"/>
          </a:xfrm>
          <a:prstGeom prst="parallelogram">
            <a:avLst>
              <a:gd name="adj" fmla="val 31660"/>
            </a:avLst>
          </a:prstGeom>
          <a:solidFill>
            <a:schemeClr val="accent1">
              <a:lumMod val="50000"/>
            </a:schemeClr>
          </a:solidFill>
          <a:ln>
            <a:noFill/>
          </a:ln>
          <a:effectLst>
            <a:innerShdw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latin typeface="Calibri"/>
            </a:endParaRPr>
          </a:p>
        </p:txBody>
      </p:sp>
      <p:sp>
        <p:nvSpPr>
          <p:cNvPr id="5" name="Parallelogram 15">
            <a:extLst>
              <a:ext uri="{FF2B5EF4-FFF2-40B4-BE49-F238E27FC236}">
                <a16:creationId xmlns:a16="http://schemas.microsoft.com/office/drawing/2014/main" id="{D7534F64-351A-5048-B5CE-5AE3D8785B75}"/>
              </a:ext>
            </a:extLst>
          </p:cNvPr>
          <p:cNvSpPr/>
          <p:nvPr/>
        </p:nvSpPr>
        <p:spPr>
          <a:xfrm flipH="1" flipV="1">
            <a:off x="5613120" y="3861048"/>
            <a:ext cx="3528392" cy="2376264"/>
          </a:xfrm>
          <a:prstGeom prst="parallelogram">
            <a:avLst>
              <a:gd name="adj" fmla="val 31660"/>
            </a:avLst>
          </a:prstGeom>
          <a:solidFill>
            <a:schemeClr val="bg1">
              <a:lumMod val="85000"/>
            </a:schemeClr>
          </a:solidFill>
          <a:ln>
            <a:noFill/>
          </a:ln>
          <a:effectLst>
            <a:innerShdw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latin typeface="Calibri"/>
            </a:endParaRPr>
          </a:p>
        </p:txBody>
      </p:sp>
      <p:sp>
        <p:nvSpPr>
          <p:cNvPr id="6" name="Parallelogram 14">
            <a:extLst>
              <a:ext uri="{FF2B5EF4-FFF2-40B4-BE49-F238E27FC236}">
                <a16:creationId xmlns:a16="http://schemas.microsoft.com/office/drawing/2014/main" id="{C1922433-E371-8E4E-970F-108065C0CF04}"/>
              </a:ext>
            </a:extLst>
          </p:cNvPr>
          <p:cNvSpPr/>
          <p:nvPr/>
        </p:nvSpPr>
        <p:spPr>
          <a:xfrm flipV="1">
            <a:off x="2444768" y="3861048"/>
            <a:ext cx="3528392" cy="2376264"/>
          </a:xfrm>
          <a:prstGeom prst="parallelogram">
            <a:avLst>
              <a:gd name="adj" fmla="val 31660"/>
            </a:avLst>
          </a:prstGeom>
          <a:solidFill>
            <a:schemeClr val="accent4"/>
          </a:solidFill>
          <a:ln>
            <a:noFill/>
          </a:ln>
          <a:effectLst>
            <a:innerShdw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latin typeface="Calibri"/>
            </a:endParaRPr>
          </a:p>
        </p:txBody>
      </p:sp>
      <p:sp>
        <p:nvSpPr>
          <p:cNvPr id="7" name="Oval 6">
            <a:extLst>
              <a:ext uri="{FF2B5EF4-FFF2-40B4-BE49-F238E27FC236}">
                <a16:creationId xmlns:a16="http://schemas.microsoft.com/office/drawing/2014/main" id="{7BBF4CA9-6DB2-D947-9E39-2CCBCA875ECC}"/>
              </a:ext>
            </a:extLst>
          </p:cNvPr>
          <p:cNvSpPr/>
          <p:nvPr/>
        </p:nvSpPr>
        <p:spPr>
          <a:xfrm>
            <a:off x="2177104" y="1813400"/>
            <a:ext cx="914400" cy="9144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latin typeface="Calibri"/>
            </a:endParaRPr>
          </a:p>
        </p:txBody>
      </p:sp>
      <p:sp>
        <p:nvSpPr>
          <p:cNvPr id="8" name="Oval 7">
            <a:extLst>
              <a:ext uri="{FF2B5EF4-FFF2-40B4-BE49-F238E27FC236}">
                <a16:creationId xmlns:a16="http://schemas.microsoft.com/office/drawing/2014/main" id="{4A36AC15-F8CD-E844-94C7-05E567107A52}"/>
              </a:ext>
            </a:extLst>
          </p:cNvPr>
          <p:cNvSpPr/>
          <p:nvPr/>
        </p:nvSpPr>
        <p:spPr>
          <a:xfrm>
            <a:off x="8494776" y="1813400"/>
            <a:ext cx="914400" cy="91440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latin typeface="Calibri"/>
            </a:endParaRPr>
          </a:p>
        </p:txBody>
      </p:sp>
      <p:sp>
        <p:nvSpPr>
          <p:cNvPr id="9" name="Oval 8">
            <a:extLst>
              <a:ext uri="{FF2B5EF4-FFF2-40B4-BE49-F238E27FC236}">
                <a16:creationId xmlns:a16="http://schemas.microsoft.com/office/drawing/2014/main" id="{A48C3524-DC2D-C944-96B8-634383B5468A}"/>
              </a:ext>
            </a:extLst>
          </p:cNvPr>
          <p:cNvSpPr/>
          <p:nvPr/>
        </p:nvSpPr>
        <p:spPr>
          <a:xfrm>
            <a:off x="2177104" y="4778273"/>
            <a:ext cx="914400" cy="91440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latin typeface="Calibri"/>
            </a:endParaRPr>
          </a:p>
        </p:txBody>
      </p:sp>
      <p:sp>
        <p:nvSpPr>
          <p:cNvPr id="10" name="Oval 9">
            <a:extLst>
              <a:ext uri="{FF2B5EF4-FFF2-40B4-BE49-F238E27FC236}">
                <a16:creationId xmlns:a16="http://schemas.microsoft.com/office/drawing/2014/main" id="{9A3FDB86-4A92-8844-96E8-A8E8C76D1E2D}"/>
              </a:ext>
            </a:extLst>
          </p:cNvPr>
          <p:cNvSpPr/>
          <p:nvPr/>
        </p:nvSpPr>
        <p:spPr>
          <a:xfrm>
            <a:off x="8494776" y="4778273"/>
            <a:ext cx="914400" cy="9144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latin typeface="Calibri"/>
            </a:endParaRPr>
          </a:p>
        </p:txBody>
      </p:sp>
      <p:sp>
        <p:nvSpPr>
          <p:cNvPr id="11" name="TextBox 22">
            <a:extLst>
              <a:ext uri="{FF2B5EF4-FFF2-40B4-BE49-F238E27FC236}">
                <a16:creationId xmlns:a16="http://schemas.microsoft.com/office/drawing/2014/main" id="{635E38B1-1975-DE41-9C16-CB7D755B0741}"/>
              </a:ext>
            </a:extLst>
          </p:cNvPr>
          <p:cNvSpPr txBox="1"/>
          <p:nvPr/>
        </p:nvSpPr>
        <p:spPr>
          <a:xfrm>
            <a:off x="3229708" y="1322108"/>
            <a:ext cx="800219" cy="1200329"/>
          </a:xfrm>
          <a:prstGeom prst="rect">
            <a:avLst/>
          </a:prstGeom>
          <a:noFill/>
        </p:spPr>
        <p:txBody>
          <a:bodyPr wrap="none" rtlCol="0">
            <a:spAutoFit/>
          </a:bodyPr>
          <a:lstStyle/>
          <a:p>
            <a:r>
              <a:rPr lang="en-IN" sz="7200" b="1" dirty="0">
                <a:solidFill>
                  <a:prstClr val="white"/>
                </a:solidFill>
                <a:latin typeface="Arial" pitchFamily="34" charset="0"/>
                <a:cs typeface="Arial" pitchFamily="34" charset="0"/>
              </a:rPr>
              <a:t>S</a:t>
            </a:r>
          </a:p>
        </p:txBody>
      </p:sp>
      <p:sp>
        <p:nvSpPr>
          <p:cNvPr id="12" name="TextBox 23">
            <a:extLst>
              <a:ext uri="{FF2B5EF4-FFF2-40B4-BE49-F238E27FC236}">
                <a16:creationId xmlns:a16="http://schemas.microsoft.com/office/drawing/2014/main" id="{8426F1DC-CFB6-694D-8E40-55A1DE6C1D51}"/>
              </a:ext>
            </a:extLst>
          </p:cNvPr>
          <p:cNvSpPr txBox="1"/>
          <p:nvPr/>
        </p:nvSpPr>
        <p:spPr>
          <a:xfrm>
            <a:off x="7313287" y="1322108"/>
            <a:ext cx="1056700" cy="1200329"/>
          </a:xfrm>
          <a:prstGeom prst="rect">
            <a:avLst/>
          </a:prstGeom>
          <a:noFill/>
        </p:spPr>
        <p:txBody>
          <a:bodyPr wrap="none" rtlCol="0">
            <a:spAutoFit/>
          </a:bodyPr>
          <a:lstStyle/>
          <a:p>
            <a:pPr algn="r"/>
            <a:r>
              <a:rPr lang="en-IN" sz="7200" b="1" dirty="0">
                <a:solidFill>
                  <a:prstClr val="white"/>
                </a:solidFill>
                <a:latin typeface="Arial" pitchFamily="34" charset="0"/>
                <a:cs typeface="Arial" pitchFamily="34" charset="0"/>
              </a:rPr>
              <a:t>W</a:t>
            </a:r>
          </a:p>
        </p:txBody>
      </p:sp>
      <p:sp>
        <p:nvSpPr>
          <p:cNvPr id="13" name="TextBox 24">
            <a:extLst>
              <a:ext uri="{FF2B5EF4-FFF2-40B4-BE49-F238E27FC236}">
                <a16:creationId xmlns:a16="http://schemas.microsoft.com/office/drawing/2014/main" id="{B538DD04-2622-3B46-A4C5-23D33AF8F8E7}"/>
              </a:ext>
            </a:extLst>
          </p:cNvPr>
          <p:cNvSpPr txBox="1"/>
          <p:nvPr/>
        </p:nvSpPr>
        <p:spPr>
          <a:xfrm>
            <a:off x="3229708" y="3909547"/>
            <a:ext cx="902811" cy="1200329"/>
          </a:xfrm>
          <a:prstGeom prst="rect">
            <a:avLst/>
          </a:prstGeom>
          <a:noFill/>
        </p:spPr>
        <p:txBody>
          <a:bodyPr wrap="none" rtlCol="0">
            <a:spAutoFit/>
          </a:bodyPr>
          <a:lstStyle/>
          <a:p>
            <a:r>
              <a:rPr lang="en-IN" sz="7200" b="1" dirty="0">
                <a:solidFill>
                  <a:prstClr val="white"/>
                </a:solidFill>
                <a:latin typeface="Arial" pitchFamily="34" charset="0"/>
                <a:cs typeface="Arial" pitchFamily="34" charset="0"/>
              </a:rPr>
              <a:t>O</a:t>
            </a:r>
          </a:p>
        </p:txBody>
      </p:sp>
      <p:sp>
        <p:nvSpPr>
          <p:cNvPr id="14" name="TextBox 25">
            <a:extLst>
              <a:ext uri="{FF2B5EF4-FFF2-40B4-BE49-F238E27FC236}">
                <a16:creationId xmlns:a16="http://schemas.microsoft.com/office/drawing/2014/main" id="{DB825166-D15D-1649-A242-BA3BB3B049E1}"/>
              </a:ext>
            </a:extLst>
          </p:cNvPr>
          <p:cNvSpPr txBox="1"/>
          <p:nvPr/>
        </p:nvSpPr>
        <p:spPr>
          <a:xfrm>
            <a:off x="7621065" y="3909547"/>
            <a:ext cx="748923" cy="1200329"/>
          </a:xfrm>
          <a:prstGeom prst="rect">
            <a:avLst/>
          </a:prstGeom>
          <a:noFill/>
        </p:spPr>
        <p:txBody>
          <a:bodyPr wrap="none" rtlCol="0">
            <a:spAutoFit/>
          </a:bodyPr>
          <a:lstStyle/>
          <a:p>
            <a:pPr algn="r"/>
            <a:r>
              <a:rPr lang="en-IN" sz="7200" b="1" dirty="0">
                <a:solidFill>
                  <a:prstClr val="white"/>
                </a:solidFill>
                <a:latin typeface="Arial" pitchFamily="34" charset="0"/>
                <a:cs typeface="Arial" pitchFamily="34" charset="0"/>
              </a:rPr>
              <a:t>T</a:t>
            </a:r>
          </a:p>
        </p:txBody>
      </p:sp>
      <p:sp>
        <p:nvSpPr>
          <p:cNvPr id="15" name="Freeform 6">
            <a:extLst>
              <a:ext uri="{FF2B5EF4-FFF2-40B4-BE49-F238E27FC236}">
                <a16:creationId xmlns:a16="http://schemas.microsoft.com/office/drawing/2014/main" id="{CB5BED13-FF3F-A94E-B738-57BBF3487E7A}"/>
              </a:ext>
            </a:extLst>
          </p:cNvPr>
          <p:cNvSpPr>
            <a:spLocks noEditPoints="1"/>
          </p:cNvSpPr>
          <p:nvPr/>
        </p:nvSpPr>
        <p:spPr bwMode="auto">
          <a:xfrm>
            <a:off x="8743829" y="4990812"/>
            <a:ext cx="416294" cy="480836"/>
          </a:xfrm>
          <a:custGeom>
            <a:avLst/>
            <a:gdLst>
              <a:gd name="T0" fmla="*/ 22 w 5676"/>
              <a:gd name="T1" fmla="*/ 4499 h 6556"/>
              <a:gd name="T2" fmla="*/ 20 w 5676"/>
              <a:gd name="T3" fmla="*/ 4509 h 6556"/>
              <a:gd name="T4" fmla="*/ 2527 w 5676"/>
              <a:gd name="T5" fmla="*/ 2 h 6556"/>
              <a:gd name="T6" fmla="*/ 2726 w 5676"/>
              <a:gd name="T7" fmla="*/ 118 h 6556"/>
              <a:gd name="T8" fmla="*/ 3127 w 5676"/>
              <a:gd name="T9" fmla="*/ 395 h 6556"/>
              <a:gd name="T10" fmla="*/ 3651 w 5676"/>
              <a:gd name="T11" fmla="*/ 1108 h 6556"/>
              <a:gd name="T12" fmla="*/ 3854 w 5676"/>
              <a:gd name="T13" fmla="*/ 1886 h 6556"/>
              <a:gd name="T14" fmla="*/ 3866 w 5676"/>
              <a:gd name="T15" fmla="*/ 2567 h 6556"/>
              <a:gd name="T16" fmla="*/ 3806 w 5676"/>
              <a:gd name="T17" fmla="*/ 3002 h 6556"/>
              <a:gd name="T18" fmla="*/ 3788 w 5676"/>
              <a:gd name="T19" fmla="*/ 3082 h 6556"/>
              <a:gd name="T20" fmla="*/ 3890 w 5676"/>
              <a:gd name="T21" fmla="*/ 2833 h 6556"/>
              <a:gd name="T22" fmla="*/ 4300 w 5676"/>
              <a:gd name="T23" fmla="*/ 2250 h 6556"/>
              <a:gd name="T24" fmla="*/ 4712 w 5676"/>
              <a:gd name="T25" fmla="*/ 1880 h 6556"/>
              <a:gd name="T26" fmla="*/ 4921 w 5676"/>
              <a:gd name="T27" fmla="*/ 1746 h 6556"/>
              <a:gd name="T28" fmla="*/ 4855 w 5676"/>
              <a:gd name="T29" fmla="*/ 1967 h 6556"/>
              <a:gd name="T30" fmla="*/ 4796 w 5676"/>
              <a:gd name="T31" fmla="*/ 2440 h 6556"/>
              <a:gd name="T32" fmla="*/ 4949 w 5676"/>
              <a:gd name="T33" fmla="*/ 3167 h 6556"/>
              <a:gd name="T34" fmla="*/ 5367 w 5676"/>
              <a:gd name="T35" fmla="*/ 3877 h 6556"/>
              <a:gd name="T36" fmla="*/ 5660 w 5676"/>
              <a:gd name="T37" fmla="*/ 4742 h 6556"/>
              <a:gd name="T38" fmla="*/ 5547 w 5676"/>
              <a:gd name="T39" fmla="*/ 5629 h 6556"/>
              <a:gd name="T40" fmla="*/ 5009 w 5676"/>
              <a:gd name="T41" fmla="*/ 6297 h 6556"/>
              <a:gd name="T42" fmla="*/ 4628 w 5676"/>
              <a:gd name="T43" fmla="*/ 6305 h 6556"/>
              <a:gd name="T44" fmla="*/ 4607 w 5676"/>
              <a:gd name="T45" fmla="*/ 5535 h 6556"/>
              <a:gd name="T46" fmla="*/ 4356 w 5676"/>
              <a:gd name="T47" fmla="*/ 4812 h 6556"/>
              <a:gd name="T48" fmla="*/ 4316 w 5676"/>
              <a:gd name="T49" fmla="*/ 4128 h 6556"/>
              <a:gd name="T50" fmla="*/ 4377 w 5676"/>
              <a:gd name="T51" fmla="*/ 3897 h 6556"/>
              <a:gd name="T52" fmla="*/ 4308 w 5676"/>
              <a:gd name="T53" fmla="*/ 3879 h 6556"/>
              <a:gd name="T54" fmla="*/ 4005 w 5676"/>
              <a:gd name="T55" fmla="*/ 4054 h 6556"/>
              <a:gd name="T56" fmla="*/ 3647 w 5676"/>
              <a:gd name="T57" fmla="*/ 4758 h 6556"/>
              <a:gd name="T58" fmla="*/ 3179 w 5676"/>
              <a:gd name="T59" fmla="*/ 4477 h 6556"/>
              <a:gd name="T60" fmla="*/ 2950 w 5676"/>
              <a:gd name="T61" fmla="*/ 3785 h 6556"/>
              <a:gd name="T62" fmla="*/ 2987 w 5676"/>
              <a:gd name="T63" fmla="*/ 3263 h 6556"/>
              <a:gd name="T64" fmla="*/ 3053 w 5676"/>
              <a:gd name="T65" fmla="*/ 3056 h 6556"/>
              <a:gd name="T66" fmla="*/ 2906 w 5676"/>
              <a:gd name="T67" fmla="*/ 3141 h 6556"/>
              <a:gd name="T68" fmla="*/ 2523 w 5676"/>
              <a:gd name="T69" fmla="*/ 3434 h 6556"/>
              <a:gd name="T70" fmla="*/ 2181 w 5676"/>
              <a:gd name="T71" fmla="*/ 4048 h 6556"/>
              <a:gd name="T72" fmla="*/ 2107 w 5676"/>
              <a:gd name="T73" fmla="*/ 4656 h 6556"/>
              <a:gd name="T74" fmla="*/ 2155 w 5676"/>
              <a:gd name="T75" fmla="*/ 5087 h 6556"/>
              <a:gd name="T76" fmla="*/ 2000 w 5676"/>
              <a:gd name="T77" fmla="*/ 4832 h 6556"/>
              <a:gd name="T78" fmla="*/ 1567 w 5676"/>
              <a:gd name="T79" fmla="*/ 4375 h 6556"/>
              <a:gd name="T80" fmla="*/ 1430 w 5676"/>
              <a:gd name="T81" fmla="*/ 4286 h 6556"/>
              <a:gd name="T82" fmla="*/ 1440 w 5676"/>
              <a:gd name="T83" fmla="*/ 4413 h 6556"/>
              <a:gd name="T84" fmla="*/ 1480 w 5676"/>
              <a:gd name="T85" fmla="*/ 4794 h 6556"/>
              <a:gd name="T86" fmla="*/ 1291 w 5676"/>
              <a:gd name="T87" fmla="*/ 5416 h 6556"/>
              <a:gd name="T88" fmla="*/ 900 w 5676"/>
              <a:gd name="T89" fmla="*/ 6237 h 6556"/>
              <a:gd name="T90" fmla="*/ 323 w 5676"/>
              <a:gd name="T91" fmla="*/ 5825 h 6556"/>
              <a:gd name="T92" fmla="*/ 8 w 5676"/>
              <a:gd name="T93" fmla="*/ 4975 h 6556"/>
              <a:gd name="T94" fmla="*/ 16 w 5676"/>
              <a:gd name="T95" fmla="*/ 4543 h 6556"/>
              <a:gd name="T96" fmla="*/ 213 w 5676"/>
              <a:gd name="T97" fmla="*/ 3817 h 6556"/>
              <a:gd name="T98" fmla="*/ 472 w 5676"/>
              <a:gd name="T99" fmla="*/ 3223 h 6556"/>
              <a:gd name="T100" fmla="*/ 613 w 5676"/>
              <a:gd name="T101" fmla="*/ 2577 h 6556"/>
              <a:gd name="T102" fmla="*/ 552 w 5676"/>
              <a:gd name="T103" fmla="*/ 2021 h 6556"/>
              <a:gd name="T104" fmla="*/ 472 w 5676"/>
              <a:gd name="T105" fmla="*/ 1732 h 6556"/>
              <a:gd name="T106" fmla="*/ 530 w 5676"/>
              <a:gd name="T107" fmla="*/ 1688 h 6556"/>
              <a:gd name="T108" fmla="*/ 910 w 5676"/>
              <a:gd name="T109" fmla="*/ 1750 h 6556"/>
              <a:gd name="T110" fmla="*/ 1428 w 5676"/>
              <a:gd name="T111" fmla="*/ 1957 h 6556"/>
              <a:gd name="T112" fmla="*/ 1868 w 5676"/>
              <a:gd name="T113" fmla="*/ 2402 h 6556"/>
              <a:gd name="T114" fmla="*/ 2356 w 5676"/>
              <a:gd name="T115" fmla="*/ 2284 h 6556"/>
              <a:gd name="T116" fmla="*/ 2675 w 5676"/>
              <a:gd name="T117" fmla="*/ 1509 h 6556"/>
              <a:gd name="T118" fmla="*/ 2699 w 5676"/>
              <a:gd name="T119" fmla="*/ 769 h 6556"/>
              <a:gd name="T120" fmla="*/ 2593 w 5676"/>
              <a:gd name="T121" fmla="*/ 217 h 6556"/>
              <a:gd name="T122" fmla="*/ 2523 w 5676"/>
              <a:gd name="T123" fmla="*/ 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76" h="6556">
                <a:moveTo>
                  <a:pt x="26" y="4473"/>
                </a:moveTo>
                <a:lnTo>
                  <a:pt x="26" y="4473"/>
                </a:lnTo>
                <a:lnTo>
                  <a:pt x="24" y="4475"/>
                </a:lnTo>
                <a:lnTo>
                  <a:pt x="24" y="4479"/>
                </a:lnTo>
                <a:lnTo>
                  <a:pt x="24" y="4485"/>
                </a:lnTo>
                <a:lnTo>
                  <a:pt x="22" y="4491"/>
                </a:lnTo>
                <a:lnTo>
                  <a:pt x="22" y="4499"/>
                </a:lnTo>
                <a:lnTo>
                  <a:pt x="20" y="4509"/>
                </a:lnTo>
                <a:lnTo>
                  <a:pt x="20" y="4521"/>
                </a:lnTo>
                <a:lnTo>
                  <a:pt x="18" y="4531"/>
                </a:lnTo>
                <a:lnTo>
                  <a:pt x="16" y="4543"/>
                </a:lnTo>
                <a:lnTo>
                  <a:pt x="16" y="4543"/>
                </a:lnTo>
                <a:lnTo>
                  <a:pt x="18" y="4525"/>
                </a:lnTo>
                <a:lnTo>
                  <a:pt x="20" y="4509"/>
                </a:lnTo>
                <a:lnTo>
                  <a:pt x="22" y="4497"/>
                </a:lnTo>
                <a:lnTo>
                  <a:pt x="24" y="4487"/>
                </a:lnTo>
                <a:lnTo>
                  <a:pt x="24" y="4479"/>
                </a:lnTo>
                <a:lnTo>
                  <a:pt x="24" y="4475"/>
                </a:lnTo>
                <a:lnTo>
                  <a:pt x="26" y="4473"/>
                </a:lnTo>
                <a:close/>
                <a:moveTo>
                  <a:pt x="2523" y="0"/>
                </a:moveTo>
                <a:lnTo>
                  <a:pt x="2527" y="2"/>
                </a:lnTo>
                <a:lnTo>
                  <a:pt x="2539" y="10"/>
                </a:lnTo>
                <a:lnTo>
                  <a:pt x="2559" y="22"/>
                </a:lnTo>
                <a:lnTo>
                  <a:pt x="2585" y="36"/>
                </a:lnTo>
                <a:lnTo>
                  <a:pt x="2617" y="54"/>
                </a:lnTo>
                <a:lnTo>
                  <a:pt x="2651" y="74"/>
                </a:lnTo>
                <a:lnTo>
                  <a:pt x="2689" y="96"/>
                </a:lnTo>
                <a:lnTo>
                  <a:pt x="2726" y="118"/>
                </a:lnTo>
                <a:lnTo>
                  <a:pt x="2766" y="142"/>
                </a:lnTo>
                <a:lnTo>
                  <a:pt x="2804" y="163"/>
                </a:lnTo>
                <a:lnTo>
                  <a:pt x="2840" y="185"/>
                </a:lnTo>
                <a:lnTo>
                  <a:pt x="2874" y="207"/>
                </a:lnTo>
                <a:lnTo>
                  <a:pt x="2902" y="225"/>
                </a:lnTo>
                <a:lnTo>
                  <a:pt x="3019" y="307"/>
                </a:lnTo>
                <a:lnTo>
                  <a:pt x="3127" y="395"/>
                </a:lnTo>
                <a:lnTo>
                  <a:pt x="3226" y="486"/>
                </a:lnTo>
                <a:lnTo>
                  <a:pt x="3316" y="584"/>
                </a:lnTo>
                <a:lnTo>
                  <a:pt x="3398" y="684"/>
                </a:lnTo>
                <a:lnTo>
                  <a:pt x="3473" y="785"/>
                </a:lnTo>
                <a:lnTo>
                  <a:pt x="3539" y="891"/>
                </a:lnTo>
                <a:lnTo>
                  <a:pt x="3599" y="999"/>
                </a:lnTo>
                <a:lnTo>
                  <a:pt x="3651" y="1108"/>
                </a:lnTo>
                <a:lnTo>
                  <a:pt x="3696" y="1218"/>
                </a:lnTo>
                <a:lnTo>
                  <a:pt x="3736" y="1330"/>
                </a:lnTo>
                <a:lnTo>
                  <a:pt x="3770" y="1443"/>
                </a:lnTo>
                <a:lnTo>
                  <a:pt x="3798" y="1555"/>
                </a:lnTo>
                <a:lnTo>
                  <a:pt x="3822" y="1666"/>
                </a:lnTo>
                <a:lnTo>
                  <a:pt x="3840" y="1776"/>
                </a:lnTo>
                <a:lnTo>
                  <a:pt x="3854" y="1886"/>
                </a:lnTo>
                <a:lnTo>
                  <a:pt x="3866" y="1991"/>
                </a:lnTo>
                <a:lnTo>
                  <a:pt x="3872" y="2097"/>
                </a:lnTo>
                <a:lnTo>
                  <a:pt x="3876" y="2199"/>
                </a:lnTo>
                <a:lnTo>
                  <a:pt x="3876" y="2296"/>
                </a:lnTo>
                <a:lnTo>
                  <a:pt x="3874" y="2392"/>
                </a:lnTo>
                <a:lnTo>
                  <a:pt x="3870" y="2482"/>
                </a:lnTo>
                <a:lnTo>
                  <a:pt x="3866" y="2567"/>
                </a:lnTo>
                <a:lnTo>
                  <a:pt x="3858" y="2649"/>
                </a:lnTo>
                <a:lnTo>
                  <a:pt x="3850" y="2725"/>
                </a:lnTo>
                <a:lnTo>
                  <a:pt x="3842" y="2795"/>
                </a:lnTo>
                <a:lnTo>
                  <a:pt x="3832" y="2856"/>
                </a:lnTo>
                <a:lnTo>
                  <a:pt x="3822" y="2912"/>
                </a:lnTo>
                <a:lnTo>
                  <a:pt x="3814" y="2962"/>
                </a:lnTo>
                <a:lnTo>
                  <a:pt x="3806" y="3002"/>
                </a:lnTo>
                <a:lnTo>
                  <a:pt x="3800" y="3036"/>
                </a:lnTo>
                <a:lnTo>
                  <a:pt x="3794" y="3060"/>
                </a:lnTo>
                <a:lnTo>
                  <a:pt x="3790" y="3074"/>
                </a:lnTo>
                <a:lnTo>
                  <a:pt x="3790" y="3078"/>
                </a:lnTo>
                <a:lnTo>
                  <a:pt x="3788" y="3086"/>
                </a:lnTo>
                <a:lnTo>
                  <a:pt x="3788" y="3086"/>
                </a:lnTo>
                <a:lnTo>
                  <a:pt x="3788" y="3082"/>
                </a:lnTo>
                <a:lnTo>
                  <a:pt x="3790" y="3078"/>
                </a:lnTo>
                <a:lnTo>
                  <a:pt x="3794" y="3060"/>
                </a:lnTo>
                <a:lnTo>
                  <a:pt x="3804" y="3032"/>
                </a:lnTo>
                <a:lnTo>
                  <a:pt x="3818" y="2994"/>
                </a:lnTo>
                <a:lnTo>
                  <a:pt x="3836" y="2948"/>
                </a:lnTo>
                <a:lnTo>
                  <a:pt x="3860" y="2894"/>
                </a:lnTo>
                <a:lnTo>
                  <a:pt x="3890" y="2833"/>
                </a:lnTo>
                <a:lnTo>
                  <a:pt x="3925" y="2765"/>
                </a:lnTo>
                <a:lnTo>
                  <a:pt x="3969" y="2689"/>
                </a:lnTo>
                <a:lnTo>
                  <a:pt x="4019" y="2609"/>
                </a:lnTo>
                <a:lnTo>
                  <a:pt x="4077" y="2526"/>
                </a:lnTo>
                <a:lnTo>
                  <a:pt x="4142" y="2438"/>
                </a:lnTo>
                <a:lnTo>
                  <a:pt x="4216" y="2344"/>
                </a:lnTo>
                <a:lnTo>
                  <a:pt x="4300" y="2250"/>
                </a:lnTo>
                <a:lnTo>
                  <a:pt x="4393" y="2155"/>
                </a:lnTo>
                <a:lnTo>
                  <a:pt x="4497" y="2055"/>
                </a:lnTo>
                <a:lnTo>
                  <a:pt x="4611" y="1957"/>
                </a:lnTo>
                <a:lnTo>
                  <a:pt x="4642" y="1932"/>
                </a:lnTo>
                <a:lnTo>
                  <a:pt x="4668" y="1912"/>
                </a:lnTo>
                <a:lnTo>
                  <a:pt x="4690" y="1896"/>
                </a:lnTo>
                <a:lnTo>
                  <a:pt x="4712" y="1880"/>
                </a:lnTo>
                <a:lnTo>
                  <a:pt x="4732" y="1868"/>
                </a:lnTo>
                <a:lnTo>
                  <a:pt x="4754" y="1854"/>
                </a:lnTo>
                <a:lnTo>
                  <a:pt x="4776" y="1838"/>
                </a:lnTo>
                <a:lnTo>
                  <a:pt x="4804" y="1822"/>
                </a:lnTo>
                <a:lnTo>
                  <a:pt x="4836" y="1802"/>
                </a:lnTo>
                <a:lnTo>
                  <a:pt x="4873" y="1776"/>
                </a:lnTo>
                <a:lnTo>
                  <a:pt x="4921" y="1746"/>
                </a:lnTo>
                <a:lnTo>
                  <a:pt x="4919" y="1752"/>
                </a:lnTo>
                <a:lnTo>
                  <a:pt x="4913" y="1766"/>
                </a:lnTo>
                <a:lnTo>
                  <a:pt x="4905" y="1792"/>
                </a:lnTo>
                <a:lnTo>
                  <a:pt x="4895" y="1826"/>
                </a:lnTo>
                <a:lnTo>
                  <a:pt x="4883" y="1866"/>
                </a:lnTo>
                <a:lnTo>
                  <a:pt x="4869" y="1914"/>
                </a:lnTo>
                <a:lnTo>
                  <a:pt x="4855" y="1967"/>
                </a:lnTo>
                <a:lnTo>
                  <a:pt x="4842" y="2025"/>
                </a:lnTo>
                <a:lnTo>
                  <a:pt x="4830" y="2089"/>
                </a:lnTo>
                <a:lnTo>
                  <a:pt x="4818" y="2155"/>
                </a:lnTo>
                <a:lnTo>
                  <a:pt x="4808" y="2225"/>
                </a:lnTo>
                <a:lnTo>
                  <a:pt x="4800" y="2296"/>
                </a:lnTo>
                <a:lnTo>
                  <a:pt x="4796" y="2368"/>
                </a:lnTo>
                <a:lnTo>
                  <a:pt x="4796" y="2440"/>
                </a:lnTo>
                <a:lnTo>
                  <a:pt x="4798" y="2512"/>
                </a:lnTo>
                <a:lnTo>
                  <a:pt x="4810" y="2637"/>
                </a:lnTo>
                <a:lnTo>
                  <a:pt x="4828" y="2755"/>
                </a:lnTo>
                <a:lnTo>
                  <a:pt x="4849" y="2864"/>
                </a:lnTo>
                <a:lnTo>
                  <a:pt x="4877" y="2970"/>
                </a:lnTo>
                <a:lnTo>
                  <a:pt x="4909" y="3070"/>
                </a:lnTo>
                <a:lnTo>
                  <a:pt x="4949" y="3167"/>
                </a:lnTo>
                <a:lnTo>
                  <a:pt x="4993" y="3263"/>
                </a:lnTo>
                <a:lnTo>
                  <a:pt x="5043" y="3359"/>
                </a:lnTo>
                <a:lnTo>
                  <a:pt x="5098" y="3454"/>
                </a:lnTo>
                <a:lnTo>
                  <a:pt x="5160" y="3554"/>
                </a:lnTo>
                <a:lnTo>
                  <a:pt x="5230" y="3656"/>
                </a:lnTo>
                <a:lnTo>
                  <a:pt x="5302" y="3765"/>
                </a:lnTo>
                <a:lnTo>
                  <a:pt x="5367" y="3877"/>
                </a:lnTo>
                <a:lnTo>
                  <a:pt x="5429" y="3995"/>
                </a:lnTo>
                <a:lnTo>
                  <a:pt x="5483" y="4114"/>
                </a:lnTo>
                <a:lnTo>
                  <a:pt x="5533" y="4236"/>
                </a:lnTo>
                <a:lnTo>
                  <a:pt x="5576" y="4361"/>
                </a:lnTo>
                <a:lnTo>
                  <a:pt x="5612" y="4487"/>
                </a:lnTo>
                <a:lnTo>
                  <a:pt x="5640" y="4615"/>
                </a:lnTo>
                <a:lnTo>
                  <a:pt x="5660" y="4742"/>
                </a:lnTo>
                <a:lnTo>
                  <a:pt x="5672" y="4872"/>
                </a:lnTo>
                <a:lnTo>
                  <a:pt x="5676" y="5001"/>
                </a:lnTo>
                <a:lnTo>
                  <a:pt x="5670" y="5129"/>
                </a:lnTo>
                <a:lnTo>
                  <a:pt x="5656" y="5256"/>
                </a:lnTo>
                <a:lnTo>
                  <a:pt x="5630" y="5384"/>
                </a:lnTo>
                <a:lnTo>
                  <a:pt x="5594" y="5508"/>
                </a:lnTo>
                <a:lnTo>
                  <a:pt x="5547" y="5629"/>
                </a:lnTo>
                <a:lnTo>
                  <a:pt x="5489" y="5749"/>
                </a:lnTo>
                <a:lnTo>
                  <a:pt x="5419" y="5864"/>
                </a:lnTo>
                <a:lnTo>
                  <a:pt x="5347" y="5962"/>
                </a:lnTo>
                <a:lnTo>
                  <a:pt x="5272" y="6054"/>
                </a:lnTo>
                <a:lnTo>
                  <a:pt x="5188" y="6141"/>
                </a:lnTo>
                <a:lnTo>
                  <a:pt x="5100" y="6221"/>
                </a:lnTo>
                <a:lnTo>
                  <a:pt x="5009" y="6297"/>
                </a:lnTo>
                <a:lnTo>
                  <a:pt x="4913" y="6369"/>
                </a:lnTo>
                <a:lnTo>
                  <a:pt x="4814" y="6434"/>
                </a:lnTo>
                <a:lnTo>
                  <a:pt x="4712" y="6498"/>
                </a:lnTo>
                <a:lnTo>
                  <a:pt x="4607" y="6556"/>
                </a:lnTo>
                <a:lnTo>
                  <a:pt x="4547" y="6556"/>
                </a:lnTo>
                <a:lnTo>
                  <a:pt x="4593" y="6432"/>
                </a:lnTo>
                <a:lnTo>
                  <a:pt x="4628" y="6305"/>
                </a:lnTo>
                <a:lnTo>
                  <a:pt x="4658" y="6173"/>
                </a:lnTo>
                <a:lnTo>
                  <a:pt x="4672" y="6064"/>
                </a:lnTo>
                <a:lnTo>
                  <a:pt x="4676" y="5956"/>
                </a:lnTo>
                <a:lnTo>
                  <a:pt x="4670" y="5848"/>
                </a:lnTo>
                <a:lnTo>
                  <a:pt x="4656" y="5743"/>
                </a:lnTo>
                <a:lnTo>
                  <a:pt x="4634" y="5639"/>
                </a:lnTo>
                <a:lnTo>
                  <a:pt x="4607" y="5535"/>
                </a:lnTo>
                <a:lnTo>
                  <a:pt x="4573" y="5432"/>
                </a:lnTo>
                <a:lnTo>
                  <a:pt x="4537" y="5328"/>
                </a:lnTo>
                <a:lnTo>
                  <a:pt x="4499" y="5227"/>
                </a:lnTo>
                <a:lnTo>
                  <a:pt x="4461" y="5123"/>
                </a:lnTo>
                <a:lnTo>
                  <a:pt x="4423" y="5021"/>
                </a:lnTo>
                <a:lnTo>
                  <a:pt x="4387" y="4916"/>
                </a:lnTo>
                <a:lnTo>
                  <a:pt x="4356" y="4812"/>
                </a:lnTo>
                <a:lnTo>
                  <a:pt x="4330" y="4704"/>
                </a:lnTo>
                <a:lnTo>
                  <a:pt x="4308" y="4597"/>
                </a:lnTo>
                <a:lnTo>
                  <a:pt x="4294" y="4487"/>
                </a:lnTo>
                <a:lnTo>
                  <a:pt x="4290" y="4377"/>
                </a:lnTo>
                <a:lnTo>
                  <a:pt x="4294" y="4264"/>
                </a:lnTo>
                <a:lnTo>
                  <a:pt x="4310" y="4146"/>
                </a:lnTo>
                <a:lnTo>
                  <a:pt x="4316" y="4128"/>
                </a:lnTo>
                <a:lnTo>
                  <a:pt x="4322" y="4100"/>
                </a:lnTo>
                <a:lnTo>
                  <a:pt x="4330" y="4068"/>
                </a:lnTo>
                <a:lnTo>
                  <a:pt x="4340" y="4032"/>
                </a:lnTo>
                <a:lnTo>
                  <a:pt x="4350" y="3997"/>
                </a:lnTo>
                <a:lnTo>
                  <a:pt x="4360" y="3961"/>
                </a:lnTo>
                <a:lnTo>
                  <a:pt x="4370" y="3927"/>
                </a:lnTo>
                <a:lnTo>
                  <a:pt x="4377" y="3897"/>
                </a:lnTo>
                <a:lnTo>
                  <a:pt x="4383" y="3873"/>
                </a:lnTo>
                <a:lnTo>
                  <a:pt x="4387" y="3857"/>
                </a:lnTo>
                <a:lnTo>
                  <a:pt x="4389" y="3851"/>
                </a:lnTo>
                <a:lnTo>
                  <a:pt x="4383" y="3853"/>
                </a:lnTo>
                <a:lnTo>
                  <a:pt x="4368" y="3859"/>
                </a:lnTo>
                <a:lnTo>
                  <a:pt x="4342" y="3867"/>
                </a:lnTo>
                <a:lnTo>
                  <a:pt x="4308" y="3879"/>
                </a:lnTo>
                <a:lnTo>
                  <a:pt x="4270" y="3893"/>
                </a:lnTo>
                <a:lnTo>
                  <a:pt x="4226" y="3911"/>
                </a:lnTo>
                <a:lnTo>
                  <a:pt x="4180" y="3933"/>
                </a:lnTo>
                <a:lnTo>
                  <a:pt x="4135" y="3959"/>
                </a:lnTo>
                <a:lnTo>
                  <a:pt x="4089" y="3987"/>
                </a:lnTo>
                <a:lnTo>
                  <a:pt x="4045" y="4019"/>
                </a:lnTo>
                <a:lnTo>
                  <a:pt x="4005" y="4054"/>
                </a:lnTo>
                <a:lnTo>
                  <a:pt x="3923" y="4142"/>
                </a:lnTo>
                <a:lnTo>
                  <a:pt x="3854" y="4234"/>
                </a:lnTo>
                <a:lnTo>
                  <a:pt x="3792" y="4330"/>
                </a:lnTo>
                <a:lnTo>
                  <a:pt x="3740" y="4431"/>
                </a:lnTo>
                <a:lnTo>
                  <a:pt x="3698" y="4537"/>
                </a:lnTo>
                <a:lnTo>
                  <a:pt x="3668" y="4646"/>
                </a:lnTo>
                <a:lnTo>
                  <a:pt x="3647" y="4758"/>
                </a:lnTo>
                <a:lnTo>
                  <a:pt x="3639" y="4872"/>
                </a:lnTo>
                <a:lnTo>
                  <a:pt x="3641" y="4989"/>
                </a:lnTo>
                <a:lnTo>
                  <a:pt x="3523" y="4890"/>
                </a:lnTo>
                <a:lnTo>
                  <a:pt x="3420" y="4786"/>
                </a:lnTo>
                <a:lnTo>
                  <a:pt x="3328" y="4684"/>
                </a:lnTo>
                <a:lnTo>
                  <a:pt x="3248" y="4581"/>
                </a:lnTo>
                <a:lnTo>
                  <a:pt x="3179" y="4477"/>
                </a:lnTo>
                <a:lnTo>
                  <a:pt x="3121" y="4373"/>
                </a:lnTo>
                <a:lnTo>
                  <a:pt x="3073" y="4270"/>
                </a:lnTo>
                <a:lnTo>
                  <a:pt x="3033" y="4170"/>
                </a:lnTo>
                <a:lnTo>
                  <a:pt x="3001" y="4070"/>
                </a:lnTo>
                <a:lnTo>
                  <a:pt x="2977" y="3973"/>
                </a:lnTo>
                <a:lnTo>
                  <a:pt x="2961" y="3877"/>
                </a:lnTo>
                <a:lnTo>
                  <a:pt x="2950" y="3785"/>
                </a:lnTo>
                <a:lnTo>
                  <a:pt x="2944" y="3698"/>
                </a:lnTo>
                <a:lnTo>
                  <a:pt x="2944" y="3612"/>
                </a:lnTo>
                <a:lnTo>
                  <a:pt x="2948" y="3532"/>
                </a:lnTo>
                <a:lnTo>
                  <a:pt x="2954" y="3456"/>
                </a:lnTo>
                <a:lnTo>
                  <a:pt x="2963" y="3387"/>
                </a:lnTo>
                <a:lnTo>
                  <a:pt x="2975" y="3321"/>
                </a:lnTo>
                <a:lnTo>
                  <a:pt x="2987" y="3263"/>
                </a:lnTo>
                <a:lnTo>
                  <a:pt x="3001" y="3211"/>
                </a:lnTo>
                <a:lnTo>
                  <a:pt x="3015" y="3165"/>
                </a:lnTo>
                <a:lnTo>
                  <a:pt x="3027" y="3128"/>
                </a:lnTo>
                <a:lnTo>
                  <a:pt x="3037" y="3096"/>
                </a:lnTo>
                <a:lnTo>
                  <a:pt x="3047" y="3074"/>
                </a:lnTo>
                <a:lnTo>
                  <a:pt x="3051" y="3060"/>
                </a:lnTo>
                <a:lnTo>
                  <a:pt x="3053" y="3056"/>
                </a:lnTo>
                <a:lnTo>
                  <a:pt x="3049" y="3058"/>
                </a:lnTo>
                <a:lnTo>
                  <a:pt x="3037" y="3064"/>
                </a:lnTo>
                <a:lnTo>
                  <a:pt x="3019" y="3076"/>
                </a:lnTo>
                <a:lnTo>
                  <a:pt x="2995" y="3090"/>
                </a:lnTo>
                <a:lnTo>
                  <a:pt x="2967" y="3106"/>
                </a:lnTo>
                <a:lnTo>
                  <a:pt x="2938" y="3124"/>
                </a:lnTo>
                <a:lnTo>
                  <a:pt x="2906" y="3141"/>
                </a:lnTo>
                <a:lnTo>
                  <a:pt x="2874" y="3159"/>
                </a:lnTo>
                <a:lnTo>
                  <a:pt x="2844" y="3177"/>
                </a:lnTo>
                <a:lnTo>
                  <a:pt x="2816" y="3195"/>
                </a:lnTo>
                <a:lnTo>
                  <a:pt x="2792" y="3211"/>
                </a:lnTo>
                <a:lnTo>
                  <a:pt x="2693" y="3281"/>
                </a:lnTo>
                <a:lnTo>
                  <a:pt x="2603" y="3355"/>
                </a:lnTo>
                <a:lnTo>
                  <a:pt x="2523" y="3434"/>
                </a:lnTo>
                <a:lnTo>
                  <a:pt x="2452" y="3516"/>
                </a:lnTo>
                <a:lnTo>
                  <a:pt x="2390" y="3600"/>
                </a:lnTo>
                <a:lnTo>
                  <a:pt x="2334" y="3688"/>
                </a:lnTo>
                <a:lnTo>
                  <a:pt x="2286" y="3775"/>
                </a:lnTo>
                <a:lnTo>
                  <a:pt x="2245" y="3865"/>
                </a:lnTo>
                <a:lnTo>
                  <a:pt x="2209" y="3957"/>
                </a:lnTo>
                <a:lnTo>
                  <a:pt x="2181" y="4048"/>
                </a:lnTo>
                <a:lnTo>
                  <a:pt x="2157" y="4140"/>
                </a:lnTo>
                <a:lnTo>
                  <a:pt x="2139" y="4230"/>
                </a:lnTo>
                <a:lnTo>
                  <a:pt x="2125" y="4320"/>
                </a:lnTo>
                <a:lnTo>
                  <a:pt x="2115" y="4407"/>
                </a:lnTo>
                <a:lnTo>
                  <a:pt x="2109" y="4493"/>
                </a:lnTo>
                <a:lnTo>
                  <a:pt x="2107" y="4577"/>
                </a:lnTo>
                <a:lnTo>
                  <a:pt x="2107" y="4656"/>
                </a:lnTo>
                <a:lnTo>
                  <a:pt x="2111" y="4734"/>
                </a:lnTo>
                <a:lnTo>
                  <a:pt x="2115" y="4806"/>
                </a:lnTo>
                <a:lnTo>
                  <a:pt x="2123" y="4874"/>
                </a:lnTo>
                <a:lnTo>
                  <a:pt x="2129" y="4935"/>
                </a:lnTo>
                <a:lnTo>
                  <a:pt x="2139" y="4993"/>
                </a:lnTo>
                <a:lnTo>
                  <a:pt x="2147" y="5043"/>
                </a:lnTo>
                <a:lnTo>
                  <a:pt x="2155" y="5087"/>
                </a:lnTo>
                <a:lnTo>
                  <a:pt x="2163" y="5123"/>
                </a:lnTo>
                <a:lnTo>
                  <a:pt x="2159" y="5127"/>
                </a:lnTo>
                <a:lnTo>
                  <a:pt x="2141" y="5085"/>
                </a:lnTo>
                <a:lnTo>
                  <a:pt x="2117" y="5031"/>
                </a:lnTo>
                <a:lnTo>
                  <a:pt x="2085" y="4971"/>
                </a:lnTo>
                <a:lnTo>
                  <a:pt x="2047" y="4906"/>
                </a:lnTo>
                <a:lnTo>
                  <a:pt x="2000" y="4832"/>
                </a:lnTo>
                <a:lnTo>
                  <a:pt x="1944" y="4754"/>
                </a:lnTo>
                <a:lnTo>
                  <a:pt x="1876" y="4670"/>
                </a:lnTo>
                <a:lnTo>
                  <a:pt x="1798" y="4585"/>
                </a:lnTo>
                <a:lnTo>
                  <a:pt x="1711" y="4497"/>
                </a:lnTo>
                <a:lnTo>
                  <a:pt x="1609" y="4409"/>
                </a:lnTo>
                <a:lnTo>
                  <a:pt x="1585" y="4391"/>
                </a:lnTo>
                <a:lnTo>
                  <a:pt x="1567" y="4375"/>
                </a:lnTo>
                <a:lnTo>
                  <a:pt x="1549" y="4363"/>
                </a:lnTo>
                <a:lnTo>
                  <a:pt x="1534" y="4351"/>
                </a:lnTo>
                <a:lnTo>
                  <a:pt x="1518" y="4341"/>
                </a:lnTo>
                <a:lnTo>
                  <a:pt x="1502" y="4331"/>
                </a:lnTo>
                <a:lnTo>
                  <a:pt x="1482" y="4320"/>
                </a:lnTo>
                <a:lnTo>
                  <a:pt x="1458" y="4304"/>
                </a:lnTo>
                <a:lnTo>
                  <a:pt x="1430" y="4286"/>
                </a:lnTo>
                <a:lnTo>
                  <a:pt x="1396" y="4264"/>
                </a:lnTo>
                <a:lnTo>
                  <a:pt x="1396" y="4268"/>
                </a:lnTo>
                <a:lnTo>
                  <a:pt x="1402" y="4282"/>
                </a:lnTo>
                <a:lnTo>
                  <a:pt x="1408" y="4304"/>
                </a:lnTo>
                <a:lnTo>
                  <a:pt x="1418" y="4333"/>
                </a:lnTo>
                <a:lnTo>
                  <a:pt x="1428" y="4371"/>
                </a:lnTo>
                <a:lnTo>
                  <a:pt x="1440" y="4413"/>
                </a:lnTo>
                <a:lnTo>
                  <a:pt x="1450" y="4459"/>
                </a:lnTo>
                <a:lnTo>
                  <a:pt x="1460" y="4511"/>
                </a:lnTo>
                <a:lnTo>
                  <a:pt x="1470" y="4565"/>
                </a:lnTo>
                <a:lnTo>
                  <a:pt x="1476" y="4621"/>
                </a:lnTo>
                <a:lnTo>
                  <a:pt x="1482" y="4678"/>
                </a:lnTo>
                <a:lnTo>
                  <a:pt x="1482" y="4736"/>
                </a:lnTo>
                <a:lnTo>
                  <a:pt x="1480" y="4794"/>
                </a:lnTo>
                <a:lnTo>
                  <a:pt x="1470" y="4898"/>
                </a:lnTo>
                <a:lnTo>
                  <a:pt x="1454" y="4995"/>
                </a:lnTo>
                <a:lnTo>
                  <a:pt x="1432" y="5085"/>
                </a:lnTo>
                <a:lnTo>
                  <a:pt x="1406" y="5171"/>
                </a:lnTo>
                <a:lnTo>
                  <a:pt x="1372" y="5254"/>
                </a:lnTo>
                <a:lnTo>
                  <a:pt x="1334" y="5334"/>
                </a:lnTo>
                <a:lnTo>
                  <a:pt x="1291" y="5416"/>
                </a:lnTo>
                <a:lnTo>
                  <a:pt x="1239" y="5498"/>
                </a:lnTo>
                <a:lnTo>
                  <a:pt x="1181" y="5583"/>
                </a:lnTo>
                <a:lnTo>
                  <a:pt x="1105" y="5705"/>
                </a:lnTo>
                <a:lnTo>
                  <a:pt x="1038" y="5830"/>
                </a:lnTo>
                <a:lnTo>
                  <a:pt x="980" y="5962"/>
                </a:lnTo>
                <a:lnTo>
                  <a:pt x="934" y="6100"/>
                </a:lnTo>
                <a:lnTo>
                  <a:pt x="900" y="6237"/>
                </a:lnTo>
                <a:lnTo>
                  <a:pt x="878" y="6379"/>
                </a:lnTo>
                <a:lnTo>
                  <a:pt x="771" y="6297"/>
                </a:lnTo>
                <a:lnTo>
                  <a:pt x="669" y="6211"/>
                </a:lnTo>
                <a:lnTo>
                  <a:pt x="574" y="6122"/>
                </a:lnTo>
                <a:lnTo>
                  <a:pt x="484" y="6028"/>
                </a:lnTo>
                <a:lnTo>
                  <a:pt x="400" y="5928"/>
                </a:lnTo>
                <a:lnTo>
                  <a:pt x="323" y="5825"/>
                </a:lnTo>
                <a:lnTo>
                  <a:pt x="253" y="5717"/>
                </a:lnTo>
                <a:lnTo>
                  <a:pt x="191" y="5605"/>
                </a:lnTo>
                <a:lnTo>
                  <a:pt x="137" y="5488"/>
                </a:lnTo>
                <a:lnTo>
                  <a:pt x="92" y="5366"/>
                </a:lnTo>
                <a:lnTo>
                  <a:pt x="54" y="5240"/>
                </a:lnTo>
                <a:lnTo>
                  <a:pt x="26" y="5109"/>
                </a:lnTo>
                <a:lnTo>
                  <a:pt x="8" y="4975"/>
                </a:lnTo>
                <a:lnTo>
                  <a:pt x="0" y="4836"/>
                </a:lnTo>
                <a:lnTo>
                  <a:pt x="2" y="4692"/>
                </a:lnTo>
                <a:lnTo>
                  <a:pt x="16" y="4545"/>
                </a:lnTo>
                <a:lnTo>
                  <a:pt x="16" y="4545"/>
                </a:lnTo>
                <a:lnTo>
                  <a:pt x="16" y="4545"/>
                </a:lnTo>
                <a:lnTo>
                  <a:pt x="16" y="4545"/>
                </a:lnTo>
                <a:lnTo>
                  <a:pt x="16" y="4543"/>
                </a:lnTo>
                <a:lnTo>
                  <a:pt x="34" y="4425"/>
                </a:lnTo>
                <a:lnTo>
                  <a:pt x="56" y="4312"/>
                </a:lnTo>
                <a:lnTo>
                  <a:pt x="82" y="4204"/>
                </a:lnTo>
                <a:lnTo>
                  <a:pt x="112" y="4102"/>
                </a:lnTo>
                <a:lnTo>
                  <a:pt x="143" y="4003"/>
                </a:lnTo>
                <a:lnTo>
                  <a:pt x="177" y="3909"/>
                </a:lnTo>
                <a:lnTo>
                  <a:pt x="213" y="3817"/>
                </a:lnTo>
                <a:lnTo>
                  <a:pt x="251" y="3730"/>
                </a:lnTo>
                <a:lnTo>
                  <a:pt x="289" y="3642"/>
                </a:lnTo>
                <a:lnTo>
                  <a:pt x="327" y="3558"/>
                </a:lnTo>
                <a:lnTo>
                  <a:pt x="364" y="3474"/>
                </a:lnTo>
                <a:lnTo>
                  <a:pt x="402" y="3391"/>
                </a:lnTo>
                <a:lnTo>
                  <a:pt x="438" y="3307"/>
                </a:lnTo>
                <a:lnTo>
                  <a:pt x="472" y="3223"/>
                </a:lnTo>
                <a:lnTo>
                  <a:pt x="504" y="3139"/>
                </a:lnTo>
                <a:lnTo>
                  <a:pt x="532" y="3054"/>
                </a:lnTo>
                <a:lnTo>
                  <a:pt x="558" y="2964"/>
                </a:lnTo>
                <a:lnTo>
                  <a:pt x="578" y="2872"/>
                </a:lnTo>
                <a:lnTo>
                  <a:pt x="595" y="2779"/>
                </a:lnTo>
                <a:lnTo>
                  <a:pt x="607" y="2679"/>
                </a:lnTo>
                <a:lnTo>
                  <a:pt x="613" y="2577"/>
                </a:lnTo>
                <a:lnTo>
                  <a:pt x="613" y="2470"/>
                </a:lnTo>
                <a:lnTo>
                  <a:pt x="607" y="2356"/>
                </a:lnTo>
                <a:lnTo>
                  <a:pt x="593" y="2237"/>
                </a:lnTo>
                <a:lnTo>
                  <a:pt x="574" y="2111"/>
                </a:lnTo>
                <a:lnTo>
                  <a:pt x="568" y="2089"/>
                </a:lnTo>
                <a:lnTo>
                  <a:pt x="560" y="2057"/>
                </a:lnTo>
                <a:lnTo>
                  <a:pt x="552" y="2021"/>
                </a:lnTo>
                <a:lnTo>
                  <a:pt x="540" y="1979"/>
                </a:lnTo>
                <a:lnTo>
                  <a:pt x="528" y="1936"/>
                </a:lnTo>
                <a:lnTo>
                  <a:pt x="516" y="1890"/>
                </a:lnTo>
                <a:lnTo>
                  <a:pt x="504" y="1846"/>
                </a:lnTo>
                <a:lnTo>
                  <a:pt x="492" y="1804"/>
                </a:lnTo>
                <a:lnTo>
                  <a:pt x="482" y="1766"/>
                </a:lnTo>
                <a:lnTo>
                  <a:pt x="472" y="1732"/>
                </a:lnTo>
                <a:lnTo>
                  <a:pt x="466" y="1708"/>
                </a:lnTo>
                <a:lnTo>
                  <a:pt x="460" y="1692"/>
                </a:lnTo>
                <a:lnTo>
                  <a:pt x="458" y="1686"/>
                </a:lnTo>
                <a:lnTo>
                  <a:pt x="464" y="1686"/>
                </a:lnTo>
                <a:lnTo>
                  <a:pt x="478" y="1686"/>
                </a:lnTo>
                <a:lnTo>
                  <a:pt x="500" y="1686"/>
                </a:lnTo>
                <a:lnTo>
                  <a:pt x="530" y="1688"/>
                </a:lnTo>
                <a:lnTo>
                  <a:pt x="568" y="1692"/>
                </a:lnTo>
                <a:lnTo>
                  <a:pt x="611" y="1696"/>
                </a:lnTo>
                <a:lnTo>
                  <a:pt x="663" y="1702"/>
                </a:lnTo>
                <a:lnTo>
                  <a:pt x="717" y="1710"/>
                </a:lnTo>
                <a:lnTo>
                  <a:pt x="779" y="1722"/>
                </a:lnTo>
                <a:lnTo>
                  <a:pt x="842" y="1734"/>
                </a:lnTo>
                <a:lnTo>
                  <a:pt x="910" y="1750"/>
                </a:lnTo>
                <a:lnTo>
                  <a:pt x="982" y="1768"/>
                </a:lnTo>
                <a:lnTo>
                  <a:pt x="1054" y="1790"/>
                </a:lnTo>
                <a:lnTo>
                  <a:pt x="1129" y="1816"/>
                </a:lnTo>
                <a:lnTo>
                  <a:pt x="1203" y="1844"/>
                </a:lnTo>
                <a:lnTo>
                  <a:pt x="1279" y="1878"/>
                </a:lnTo>
                <a:lnTo>
                  <a:pt x="1354" y="1916"/>
                </a:lnTo>
                <a:lnTo>
                  <a:pt x="1428" y="1957"/>
                </a:lnTo>
                <a:lnTo>
                  <a:pt x="1502" y="2003"/>
                </a:lnTo>
                <a:lnTo>
                  <a:pt x="1571" y="2055"/>
                </a:lnTo>
                <a:lnTo>
                  <a:pt x="1639" y="2113"/>
                </a:lnTo>
                <a:lnTo>
                  <a:pt x="1705" y="2177"/>
                </a:lnTo>
                <a:lnTo>
                  <a:pt x="1765" y="2244"/>
                </a:lnTo>
                <a:lnTo>
                  <a:pt x="1818" y="2320"/>
                </a:lnTo>
                <a:lnTo>
                  <a:pt x="1868" y="2402"/>
                </a:lnTo>
                <a:lnTo>
                  <a:pt x="1912" y="2490"/>
                </a:lnTo>
                <a:lnTo>
                  <a:pt x="1950" y="2585"/>
                </a:lnTo>
                <a:lnTo>
                  <a:pt x="1980" y="2687"/>
                </a:lnTo>
                <a:lnTo>
                  <a:pt x="2089" y="2591"/>
                </a:lnTo>
                <a:lnTo>
                  <a:pt x="2189" y="2492"/>
                </a:lnTo>
                <a:lnTo>
                  <a:pt x="2276" y="2390"/>
                </a:lnTo>
                <a:lnTo>
                  <a:pt x="2356" y="2284"/>
                </a:lnTo>
                <a:lnTo>
                  <a:pt x="2426" y="2177"/>
                </a:lnTo>
                <a:lnTo>
                  <a:pt x="2487" y="2067"/>
                </a:lnTo>
                <a:lnTo>
                  <a:pt x="2539" y="1957"/>
                </a:lnTo>
                <a:lnTo>
                  <a:pt x="2583" y="1846"/>
                </a:lnTo>
                <a:lnTo>
                  <a:pt x="2621" y="1732"/>
                </a:lnTo>
                <a:lnTo>
                  <a:pt x="2651" y="1621"/>
                </a:lnTo>
                <a:lnTo>
                  <a:pt x="2675" y="1509"/>
                </a:lnTo>
                <a:lnTo>
                  <a:pt x="2693" y="1397"/>
                </a:lnTo>
                <a:lnTo>
                  <a:pt x="2705" y="1288"/>
                </a:lnTo>
                <a:lnTo>
                  <a:pt x="2711" y="1178"/>
                </a:lnTo>
                <a:lnTo>
                  <a:pt x="2715" y="1072"/>
                </a:lnTo>
                <a:lnTo>
                  <a:pt x="2713" y="969"/>
                </a:lnTo>
                <a:lnTo>
                  <a:pt x="2707" y="867"/>
                </a:lnTo>
                <a:lnTo>
                  <a:pt x="2699" y="769"/>
                </a:lnTo>
                <a:lnTo>
                  <a:pt x="2689" y="676"/>
                </a:lnTo>
                <a:lnTo>
                  <a:pt x="2675" y="586"/>
                </a:lnTo>
                <a:lnTo>
                  <a:pt x="2661" y="502"/>
                </a:lnTo>
                <a:lnTo>
                  <a:pt x="2645" y="423"/>
                </a:lnTo>
                <a:lnTo>
                  <a:pt x="2627" y="347"/>
                </a:lnTo>
                <a:lnTo>
                  <a:pt x="2611" y="279"/>
                </a:lnTo>
                <a:lnTo>
                  <a:pt x="2593" y="217"/>
                </a:lnTo>
                <a:lnTo>
                  <a:pt x="2577" y="163"/>
                </a:lnTo>
                <a:lnTo>
                  <a:pt x="2563" y="116"/>
                </a:lnTo>
                <a:lnTo>
                  <a:pt x="2549" y="76"/>
                </a:lnTo>
                <a:lnTo>
                  <a:pt x="2539" y="44"/>
                </a:lnTo>
                <a:lnTo>
                  <a:pt x="2529" y="20"/>
                </a:lnTo>
                <a:lnTo>
                  <a:pt x="2525" y="6"/>
                </a:lnTo>
                <a:lnTo>
                  <a:pt x="252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latin typeface="Calibri"/>
            </a:endParaRPr>
          </a:p>
        </p:txBody>
      </p:sp>
      <p:sp>
        <p:nvSpPr>
          <p:cNvPr id="16" name="Freeform 11">
            <a:extLst>
              <a:ext uri="{FF2B5EF4-FFF2-40B4-BE49-F238E27FC236}">
                <a16:creationId xmlns:a16="http://schemas.microsoft.com/office/drawing/2014/main" id="{8DAF989A-C32D-5948-B7B6-0FF51603568C}"/>
              </a:ext>
            </a:extLst>
          </p:cNvPr>
          <p:cNvSpPr>
            <a:spLocks noEditPoints="1"/>
          </p:cNvSpPr>
          <p:nvPr/>
        </p:nvSpPr>
        <p:spPr bwMode="auto">
          <a:xfrm>
            <a:off x="8672780" y="2126831"/>
            <a:ext cx="558392" cy="287538"/>
          </a:xfrm>
          <a:custGeom>
            <a:avLst/>
            <a:gdLst>
              <a:gd name="T0" fmla="*/ 979 w 6560"/>
              <a:gd name="T1" fmla="*/ 946 h 3378"/>
              <a:gd name="T2" fmla="*/ 1653 w 6560"/>
              <a:gd name="T3" fmla="*/ 946 h 3378"/>
              <a:gd name="T4" fmla="*/ 1653 w 6560"/>
              <a:gd name="T5" fmla="*/ 2435 h 3378"/>
              <a:gd name="T6" fmla="*/ 979 w 6560"/>
              <a:gd name="T7" fmla="*/ 2435 h 3378"/>
              <a:gd name="T8" fmla="*/ 979 w 6560"/>
              <a:gd name="T9" fmla="*/ 946 h 3378"/>
              <a:gd name="T10" fmla="*/ 563 w 6560"/>
              <a:gd name="T11" fmla="*/ 563 h 3378"/>
              <a:gd name="T12" fmla="*/ 563 w 6560"/>
              <a:gd name="T13" fmla="*/ 2815 h 3378"/>
              <a:gd name="T14" fmla="*/ 5448 w 6560"/>
              <a:gd name="T15" fmla="*/ 2815 h 3378"/>
              <a:gd name="T16" fmla="*/ 5448 w 6560"/>
              <a:gd name="T17" fmla="*/ 563 h 3378"/>
              <a:gd name="T18" fmla="*/ 563 w 6560"/>
              <a:gd name="T19" fmla="*/ 563 h 3378"/>
              <a:gd name="T20" fmla="*/ 0 w 6560"/>
              <a:gd name="T21" fmla="*/ 0 h 3378"/>
              <a:gd name="T22" fmla="*/ 6009 w 6560"/>
              <a:gd name="T23" fmla="*/ 0 h 3378"/>
              <a:gd name="T24" fmla="*/ 6009 w 6560"/>
              <a:gd name="T25" fmla="*/ 904 h 3378"/>
              <a:gd name="T26" fmla="*/ 6560 w 6560"/>
              <a:gd name="T27" fmla="*/ 904 h 3378"/>
              <a:gd name="T28" fmla="*/ 6560 w 6560"/>
              <a:gd name="T29" fmla="*/ 2474 h 3378"/>
              <a:gd name="T30" fmla="*/ 6009 w 6560"/>
              <a:gd name="T31" fmla="*/ 2474 h 3378"/>
              <a:gd name="T32" fmla="*/ 6009 w 6560"/>
              <a:gd name="T33" fmla="*/ 3378 h 3378"/>
              <a:gd name="T34" fmla="*/ 0 w 6560"/>
              <a:gd name="T35" fmla="*/ 3378 h 3378"/>
              <a:gd name="T36" fmla="*/ 0 w 6560"/>
              <a:gd name="T37" fmla="*/ 0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60" h="3378">
                <a:moveTo>
                  <a:pt x="979" y="946"/>
                </a:moveTo>
                <a:lnTo>
                  <a:pt x="1653" y="946"/>
                </a:lnTo>
                <a:lnTo>
                  <a:pt x="1653" y="2435"/>
                </a:lnTo>
                <a:lnTo>
                  <a:pt x="979" y="2435"/>
                </a:lnTo>
                <a:lnTo>
                  <a:pt x="979" y="946"/>
                </a:lnTo>
                <a:close/>
                <a:moveTo>
                  <a:pt x="563" y="563"/>
                </a:moveTo>
                <a:lnTo>
                  <a:pt x="563" y="2815"/>
                </a:lnTo>
                <a:lnTo>
                  <a:pt x="5448" y="2815"/>
                </a:lnTo>
                <a:lnTo>
                  <a:pt x="5448" y="563"/>
                </a:lnTo>
                <a:lnTo>
                  <a:pt x="563" y="563"/>
                </a:lnTo>
                <a:close/>
                <a:moveTo>
                  <a:pt x="0" y="0"/>
                </a:moveTo>
                <a:lnTo>
                  <a:pt x="6009" y="0"/>
                </a:lnTo>
                <a:lnTo>
                  <a:pt x="6009" y="904"/>
                </a:lnTo>
                <a:lnTo>
                  <a:pt x="6560" y="904"/>
                </a:lnTo>
                <a:lnTo>
                  <a:pt x="6560" y="2474"/>
                </a:lnTo>
                <a:lnTo>
                  <a:pt x="6009" y="2474"/>
                </a:lnTo>
                <a:lnTo>
                  <a:pt x="6009" y="3378"/>
                </a:lnTo>
                <a:lnTo>
                  <a:pt x="0" y="3378"/>
                </a:lnTo>
                <a:lnTo>
                  <a:pt x="0" y="0"/>
                </a:lnTo>
                <a:close/>
              </a:path>
            </a:pathLst>
          </a:custGeom>
          <a:solidFill>
            <a:schemeClr val="accent1"/>
          </a:solidFill>
          <a:ln w="0">
            <a:solidFill>
              <a:schemeClr val="accent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latin typeface="Calibri"/>
            </a:endParaRPr>
          </a:p>
        </p:txBody>
      </p:sp>
      <p:sp>
        <p:nvSpPr>
          <p:cNvPr id="17" name="Freeform 16">
            <a:extLst>
              <a:ext uri="{FF2B5EF4-FFF2-40B4-BE49-F238E27FC236}">
                <a16:creationId xmlns:a16="http://schemas.microsoft.com/office/drawing/2014/main" id="{C74DE084-5A64-554B-9192-98CD7ACF9560}"/>
              </a:ext>
            </a:extLst>
          </p:cNvPr>
          <p:cNvSpPr>
            <a:spLocks noEditPoints="1"/>
          </p:cNvSpPr>
          <p:nvPr/>
        </p:nvSpPr>
        <p:spPr bwMode="auto">
          <a:xfrm>
            <a:off x="2444768" y="1993004"/>
            <a:ext cx="415632" cy="555192"/>
          </a:xfrm>
          <a:custGeom>
            <a:avLst/>
            <a:gdLst>
              <a:gd name="T0" fmla="*/ 3697 w 4908"/>
              <a:gd name="T1" fmla="*/ 3411 h 6556"/>
              <a:gd name="T2" fmla="*/ 4306 w 4908"/>
              <a:gd name="T3" fmla="*/ 2581 h 6556"/>
              <a:gd name="T4" fmla="*/ 3119 w 4908"/>
              <a:gd name="T5" fmla="*/ 2129 h 6556"/>
              <a:gd name="T6" fmla="*/ 3002 w 4908"/>
              <a:gd name="T7" fmla="*/ 2896 h 6556"/>
              <a:gd name="T8" fmla="*/ 3779 w 4908"/>
              <a:gd name="T9" fmla="*/ 1842 h 6556"/>
              <a:gd name="T10" fmla="*/ 2462 w 4908"/>
              <a:gd name="T11" fmla="*/ 1563 h 6556"/>
              <a:gd name="T12" fmla="*/ 2982 w 4908"/>
              <a:gd name="T13" fmla="*/ 859 h 6556"/>
              <a:gd name="T14" fmla="*/ 2016 w 4908"/>
              <a:gd name="T15" fmla="*/ 1324 h 6556"/>
              <a:gd name="T16" fmla="*/ 2056 w 4908"/>
              <a:gd name="T17" fmla="*/ 0 h 6556"/>
              <a:gd name="T18" fmla="*/ 2193 w 4908"/>
              <a:gd name="T19" fmla="*/ 50 h 6556"/>
              <a:gd name="T20" fmla="*/ 2759 w 4908"/>
              <a:gd name="T21" fmla="*/ 323 h 6556"/>
              <a:gd name="T22" fmla="*/ 2890 w 4908"/>
              <a:gd name="T23" fmla="*/ 259 h 6556"/>
              <a:gd name="T24" fmla="*/ 3034 w 4908"/>
              <a:gd name="T25" fmla="*/ 281 h 6556"/>
              <a:gd name="T26" fmla="*/ 3808 w 4908"/>
              <a:gd name="T27" fmla="*/ 853 h 6556"/>
              <a:gd name="T28" fmla="*/ 3870 w 4908"/>
              <a:gd name="T29" fmla="*/ 983 h 6556"/>
              <a:gd name="T30" fmla="*/ 3850 w 4908"/>
              <a:gd name="T31" fmla="*/ 1126 h 6556"/>
              <a:gd name="T32" fmla="*/ 4279 w 4908"/>
              <a:gd name="T33" fmla="*/ 1589 h 6556"/>
              <a:gd name="T34" fmla="*/ 4366 w 4908"/>
              <a:gd name="T35" fmla="*/ 1706 h 6556"/>
              <a:gd name="T36" fmla="*/ 4372 w 4908"/>
              <a:gd name="T37" fmla="*/ 1848 h 6556"/>
              <a:gd name="T38" fmla="*/ 4312 w 4908"/>
              <a:gd name="T39" fmla="*/ 1963 h 6556"/>
              <a:gd name="T40" fmla="*/ 4872 w 4908"/>
              <a:gd name="T41" fmla="*/ 2400 h 6556"/>
              <a:gd name="T42" fmla="*/ 4908 w 4908"/>
              <a:gd name="T43" fmla="*/ 2539 h 6556"/>
              <a:gd name="T44" fmla="*/ 4860 w 4908"/>
              <a:gd name="T45" fmla="*/ 2677 h 6556"/>
              <a:gd name="T46" fmla="*/ 4312 w 4908"/>
              <a:gd name="T47" fmla="*/ 4453 h 6556"/>
              <a:gd name="T48" fmla="*/ 3795 w 4908"/>
              <a:gd name="T49" fmla="*/ 5045 h 6556"/>
              <a:gd name="T50" fmla="*/ 3848 w 4908"/>
              <a:gd name="T51" fmla="*/ 6391 h 6556"/>
              <a:gd name="T52" fmla="*/ 3763 w 4908"/>
              <a:gd name="T53" fmla="*/ 6506 h 6556"/>
              <a:gd name="T54" fmla="*/ 3625 w 4908"/>
              <a:gd name="T55" fmla="*/ 6556 h 6556"/>
              <a:gd name="T56" fmla="*/ 3518 w 4908"/>
              <a:gd name="T57" fmla="*/ 6538 h 6556"/>
              <a:gd name="T58" fmla="*/ 3410 w 4908"/>
              <a:gd name="T59" fmla="*/ 6452 h 6556"/>
              <a:gd name="T60" fmla="*/ 3362 w 4908"/>
              <a:gd name="T61" fmla="*/ 6319 h 6556"/>
              <a:gd name="T62" fmla="*/ 3303 w 4908"/>
              <a:gd name="T63" fmla="*/ 4868 h 6556"/>
              <a:gd name="T64" fmla="*/ 3836 w 4908"/>
              <a:gd name="T65" fmla="*/ 4262 h 6556"/>
              <a:gd name="T66" fmla="*/ 3791 w 4908"/>
              <a:gd name="T67" fmla="*/ 4009 h 6556"/>
              <a:gd name="T68" fmla="*/ 3673 w 4908"/>
              <a:gd name="T69" fmla="*/ 3999 h 6556"/>
              <a:gd name="T70" fmla="*/ 2906 w 4908"/>
              <a:gd name="T71" fmla="*/ 3450 h 6556"/>
              <a:gd name="T72" fmla="*/ 2211 w 4908"/>
              <a:gd name="T73" fmla="*/ 2936 h 6556"/>
              <a:gd name="T74" fmla="*/ 1450 w 4908"/>
              <a:gd name="T75" fmla="*/ 2350 h 6556"/>
              <a:gd name="T76" fmla="*/ 1414 w 4908"/>
              <a:gd name="T77" fmla="*/ 2213 h 6556"/>
              <a:gd name="T78" fmla="*/ 1464 w 4908"/>
              <a:gd name="T79" fmla="*/ 2073 h 6556"/>
              <a:gd name="T80" fmla="*/ 1582 w 4908"/>
              <a:gd name="T81" fmla="*/ 1985 h 6556"/>
              <a:gd name="T82" fmla="*/ 1723 w 4908"/>
              <a:gd name="T83" fmla="*/ 1977 h 6556"/>
              <a:gd name="T84" fmla="*/ 2307 w 4908"/>
              <a:gd name="T85" fmla="*/ 2384 h 6556"/>
              <a:gd name="T86" fmla="*/ 534 w 4908"/>
              <a:gd name="T87" fmla="*/ 2677 h 6556"/>
              <a:gd name="T88" fmla="*/ 1841 w 4908"/>
              <a:gd name="T89" fmla="*/ 4621 h 6556"/>
              <a:gd name="T90" fmla="*/ 1627 w 4908"/>
              <a:gd name="T91" fmla="*/ 6335 h 6556"/>
              <a:gd name="T92" fmla="*/ 1562 w 4908"/>
              <a:gd name="T93" fmla="*/ 6474 h 6556"/>
              <a:gd name="T94" fmla="*/ 1432 w 4908"/>
              <a:gd name="T95" fmla="*/ 6548 h 6556"/>
              <a:gd name="T96" fmla="*/ 1297 w 4908"/>
              <a:gd name="T97" fmla="*/ 6538 h 6556"/>
              <a:gd name="T98" fmla="*/ 1181 w 4908"/>
              <a:gd name="T99" fmla="*/ 6454 h 6556"/>
              <a:gd name="T100" fmla="*/ 1129 w 4908"/>
              <a:gd name="T101" fmla="*/ 6319 h 6556"/>
              <a:gd name="T102" fmla="*/ 42 w 4908"/>
              <a:gd name="T103" fmla="*/ 2846 h 6556"/>
              <a:gd name="T104" fmla="*/ 0 w 4908"/>
              <a:gd name="T105" fmla="*/ 2705 h 6556"/>
              <a:gd name="T106" fmla="*/ 725 w 4908"/>
              <a:gd name="T107" fmla="*/ 943 h 6556"/>
              <a:gd name="T108" fmla="*/ 825 w 4908"/>
              <a:gd name="T109" fmla="*/ 827 h 6556"/>
              <a:gd name="T110" fmla="*/ 974 w 4908"/>
              <a:gd name="T111" fmla="*/ 791 h 6556"/>
              <a:gd name="T112" fmla="*/ 1247 w 4908"/>
              <a:gd name="T113" fmla="*/ 911 h 6556"/>
              <a:gd name="T114" fmla="*/ 1916 w 4908"/>
              <a:gd name="T115" fmla="*/ 36 h 6556"/>
              <a:gd name="T116" fmla="*/ 2056 w 4908"/>
              <a:gd name="T117" fmla="*/ 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08" h="6556">
                <a:moveTo>
                  <a:pt x="4016" y="2366"/>
                </a:moveTo>
                <a:lnTo>
                  <a:pt x="3406" y="3195"/>
                </a:lnTo>
                <a:lnTo>
                  <a:pt x="3697" y="3411"/>
                </a:lnTo>
                <a:lnTo>
                  <a:pt x="4022" y="2968"/>
                </a:lnTo>
                <a:lnTo>
                  <a:pt x="4022" y="2968"/>
                </a:lnTo>
                <a:lnTo>
                  <a:pt x="4306" y="2581"/>
                </a:lnTo>
                <a:lnTo>
                  <a:pt x="4016" y="2366"/>
                </a:lnTo>
                <a:close/>
                <a:moveTo>
                  <a:pt x="3488" y="1627"/>
                </a:moveTo>
                <a:lnTo>
                  <a:pt x="3119" y="2129"/>
                </a:lnTo>
                <a:lnTo>
                  <a:pt x="3081" y="2179"/>
                </a:lnTo>
                <a:lnTo>
                  <a:pt x="2711" y="2683"/>
                </a:lnTo>
                <a:lnTo>
                  <a:pt x="3002" y="2896"/>
                </a:lnTo>
                <a:lnTo>
                  <a:pt x="3761" y="1868"/>
                </a:lnTo>
                <a:lnTo>
                  <a:pt x="3763" y="1866"/>
                </a:lnTo>
                <a:lnTo>
                  <a:pt x="3779" y="1842"/>
                </a:lnTo>
                <a:lnTo>
                  <a:pt x="3488" y="1627"/>
                </a:lnTo>
                <a:close/>
                <a:moveTo>
                  <a:pt x="2982" y="859"/>
                </a:moveTo>
                <a:lnTo>
                  <a:pt x="2462" y="1563"/>
                </a:lnTo>
                <a:lnTo>
                  <a:pt x="2785" y="1736"/>
                </a:lnTo>
                <a:lnTo>
                  <a:pt x="3273" y="1074"/>
                </a:lnTo>
                <a:lnTo>
                  <a:pt x="2982" y="859"/>
                </a:lnTo>
                <a:close/>
                <a:moveTo>
                  <a:pt x="2097" y="602"/>
                </a:moveTo>
                <a:lnTo>
                  <a:pt x="1693" y="1150"/>
                </a:lnTo>
                <a:lnTo>
                  <a:pt x="2016" y="1324"/>
                </a:lnTo>
                <a:lnTo>
                  <a:pt x="2388" y="817"/>
                </a:lnTo>
                <a:lnTo>
                  <a:pt x="2097" y="602"/>
                </a:lnTo>
                <a:close/>
                <a:moveTo>
                  <a:pt x="2056" y="0"/>
                </a:moveTo>
                <a:lnTo>
                  <a:pt x="2103" y="8"/>
                </a:lnTo>
                <a:lnTo>
                  <a:pt x="2149" y="24"/>
                </a:lnTo>
                <a:lnTo>
                  <a:pt x="2193" y="50"/>
                </a:lnTo>
                <a:lnTo>
                  <a:pt x="2687" y="413"/>
                </a:lnTo>
                <a:lnTo>
                  <a:pt x="2727" y="359"/>
                </a:lnTo>
                <a:lnTo>
                  <a:pt x="2759" y="323"/>
                </a:lnTo>
                <a:lnTo>
                  <a:pt x="2799" y="293"/>
                </a:lnTo>
                <a:lnTo>
                  <a:pt x="2842" y="273"/>
                </a:lnTo>
                <a:lnTo>
                  <a:pt x="2890" y="259"/>
                </a:lnTo>
                <a:lnTo>
                  <a:pt x="2940" y="257"/>
                </a:lnTo>
                <a:lnTo>
                  <a:pt x="2988" y="265"/>
                </a:lnTo>
                <a:lnTo>
                  <a:pt x="3034" y="281"/>
                </a:lnTo>
                <a:lnTo>
                  <a:pt x="3077" y="307"/>
                </a:lnTo>
                <a:lnTo>
                  <a:pt x="3773" y="819"/>
                </a:lnTo>
                <a:lnTo>
                  <a:pt x="3808" y="853"/>
                </a:lnTo>
                <a:lnTo>
                  <a:pt x="3838" y="893"/>
                </a:lnTo>
                <a:lnTo>
                  <a:pt x="3858" y="937"/>
                </a:lnTo>
                <a:lnTo>
                  <a:pt x="3870" y="983"/>
                </a:lnTo>
                <a:lnTo>
                  <a:pt x="3874" y="1031"/>
                </a:lnTo>
                <a:lnTo>
                  <a:pt x="3866" y="1078"/>
                </a:lnTo>
                <a:lnTo>
                  <a:pt x="3850" y="1126"/>
                </a:lnTo>
                <a:lnTo>
                  <a:pt x="3824" y="1170"/>
                </a:lnTo>
                <a:lnTo>
                  <a:pt x="3785" y="1224"/>
                </a:lnTo>
                <a:lnTo>
                  <a:pt x="4279" y="1589"/>
                </a:lnTo>
                <a:lnTo>
                  <a:pt x="4316" y="1623"/>
                </a:lnTo>
                <a:lnTo>
                  <a:pt x="4344" y="1662"/>
                </a:lnTo>
                <a:lnTo>
                  <a:pt x="4366" y="1706"/>
                </a:lnTo>
                <a:lnTo>
                  <a:pt x="4378" y="1752"/>
                </a:lnTo>
                <a:lnTo>
                  <a:pt x="4380" y="1800"/>
                </a:lnTo>
                <a:lnTo>
                  <a:pt x="4372" y="1848"/>
                </a:lnTo>
                <a:lnTo>
                  <a:pt x="4356" y="1894"/>
                </a:lnTo>
                <a:lnTo>
                  <a:pt x="4330" y="1938"/>
                </a:lnTo>
                <a:lnTo>
                  <a:pt x="4312" y="1963"/>
                </a:lnTo>
                <a:lnTo>
                  <a:pt x="4806" y="2326"/>
                </a:lnTo>
                <a:lnTo>
                  <a:pt x="4844" y="2362"/>
                </a:lnTo>
                <a:lnTo>
                  <a:pt x="4872" y="2400"/>
                </a:lnTo>
                <a:lnTo>
                  <a:pt x="4894" y="2444"/>
                </a:lnTo>
                <a:lnTo>
                  <a:pt x="4906" y="2492"/>
                </a:lnTo>
                <a:lnTo>
                  <a:pt x="4908" y="2539"/>
                </a:lnTo>
                <a:lnTo>
                  <a:pt x="4902" y="2587"/>
                </a:lnTo>
                <a:lnTo>
                  <a:pt x="4886" y="2633"/>
                </a:lnTo>
                <a:lnTo>
                  <a:pt x="4860" y="2677"/>
                </a:lnTo>
                <a:lnTo>
                  <a:pt x="4468" y="3209"/>
                </a:lnTo>
                <a:lnTo>
                  <a:pt x="4322" y="4401"/>
                </a:lnTo>
                <a:lnTo>
                  <a:pt x="4312" y="4453"/>
                </a:lnTo>
                <a:lnTo>
                  <a:pt x="4291" y="4499"/>
                </a:lnTo>
                <a:lnTo>
                  <a:pt x="4259" y="4541"/>
                </a:lnTo>
                <a:lnTo>
                  <a:pt x="3795" y="5045"/>
                </a:lnTo>
                <a:lnTo>
                  <a:pt x="3862" y="6291"/>
                </a:lnTo>
                <a:lnTo>
                  <a:pt x="3860" y="6343"/>
                </a:lnTo>
                <a:lnTo>
                  <a:pt x="3848" y="6391"/>
                </a:lnTo>
                <a:lnTo>
                  <a:pt x="3826" y="6434"/>
                </a:lnTo>
                <a:lnTo>
                  <a:pt x="3799" y="6472"/>
                </a:lnTo>
                <a:lnTo>
                  <a:pt x="3763" y="6506"/>
                </a:lnTo>
                <a:lnTo>
                  <a:pt x="3721" y="6530"/>
                </a:lnTo>
                <a:lnTo>
                  <a:pt x="3675" y="6548"/>
                </a:lnTo>
                <a:lnTo>
                  <a:pt x="3625" y="6556"/>
                </a:lnTo>
                <a:lnTo>
                  <a:pt x="3611" y="6556"/>
                </a:lnTo>
                <a:lnTo>
                  <a:pt x="3563" y="6552"/>
                </a:lnTo>
                <a:lnTo>
                  <a:pt x="3518" y="6538"/>
                </a:lnTo>
                <a:lnTo>
                  <a:pt x="3476" y="6516"/>
                </a:lnTo>
                <a:lnTo>
                  <a:pt x="3440" y="6488"/>
                </a:lnTo>
                <a:lnTo>
                  <a:pt x="3410" y="6452"/>
                </a:lnTo>
                <a:lnTo>
                  <a:pt x="3386" y="6413"/>
                </a:lnTo>
                <a:lnTo>
                  <a:pt x="3368" y="6367"/>
                </a:lnTo>
                <a:lnTo>
                  <a:pt x="3362" y="6319"/>
                </a:lnTo>
                <a:lnTo>
                  <a:pt x="3289" y="4967"/>
                </a:lnTo>
                <a:lnTo>
                  <a:pt x="3291" y="4918"/>
                </a:lnTo>
                <a:lnTo>
                  <a:pt x="3303" y="4868"/>
                </a:lnTo>
                <a:lnTo>
                  <a:pt x="3324" y="4824"/>
                </a:lnTo>
                <a:lnTo>
                  <a:pt x="3354" y="4784"/>
                </a:lnTo>
                <a:lnTo>
                  <a:pt x="3836" y="4262"/>
                </a:lnTo>
                <a:lnTo>
                  <a:pt x="3870" y="3981"/>
                </a:lnTo>
                <a:lnTo>
                  <a:pt x="3830" y="3997"/>
                </a:lnTo>
                <a:lnTo>
                  <a:pt x="3791" y="4009"/>
                </a:lnTo>
                <a:lnTo>
                  <a:pt x="3751" y="4011"/>
                </a:lnTo>
                <a:lnTo>
                  <a:pt x="3711" y="4009"/>
                </a:lnTo>
                <a:lnTo>
                  <a:pt x="3673" y="3999"/>
                </a:lnTo>
                <a:lnTo>
                  <a:pt x="3637" y="3985"/>
                </a:lnTo>
                <a:lnTo>
                  <a:pt x="3601" y="3963"/>
                </a:lnTo>
                <a:lnTo>
                  <a:pt x="2906" y="3450"/>
                </a:lnTo>
                <a:lnTo>
                  <a:pt x="2906" y="3450"/>
                </a:lnTo>
                <a:lnTo>
                  <a:pt x="2211" y="2936"/>
                </a:lnTo>
                <a:lnTo>
                  <a:pt x="2211" y="2936"/>
                </a:lnTo>
                <a:lnTo>
                  <a:pt x="1516" y="2424"/>
                </a:lnTo>
                <a:lnTo>
                  <a:pt x="1478" y="2390"/>
                </a:lnTo>
                <a:lnTo>
                  <a:pt x="1450" y="2350"/>
                </a:lnTo>
                <a:lnTo>
                  <a:pt x="1428" y="2306"/>
                </a:lnTo>
                <a:lnTo>
                  <a:pt x="1418" y="2260"/>
                </a:lnTo>
                <a:lnTo>
                  <a:pt x="1414" y="2213"/>
                </a:lnTo>
                <a:lnTo>
                  <a:pt x="1422" y="2163"/>
                </a:lnTo>
                <a:lnTo>
                  <a:pt x="1438" y="2117"/>
                </a:lnTo>
                <a:lnTo>
                  <a:pt x="1464" y="2073"/>
                </a:lnTo>
                <a:lnTo>
                  <a:pt x="1498" y="2035"/>
                </a:lnTo>
                <a:lnTo>
                  <a:pt x="1538" y="2007"/>
                </a:lnTo>
                <a:lnTo>
                  <a:pt x="1582" y="1985"/>
                </a:lnTo>
                <a:lnTo>
                  <a:pt x="1627" y="1973"/>
                </a:lnTo>
                <a:lnTo>
                  <a:pt x="1675" y="1971"/>
                </a:lnTo>
                <a:lnTo>
                  <a:pt x="1723" y="1977"/>
                </a:lnTo>
                <a:lnTo>
                  <a:pt x="1771" y="1995"/>
                </a:lnTo>
                <a:lnTo>
                  <a:pt x="1815" y="2021"/>
                </a:lnTo>
                <a:lnTo>
                  <a:pt x="2307" y="2384"/>
                </a:lnTo>
                <a:lnTo>
                  <a:pt x="2484" y="2143"/>
                </a:lnTo>
                <a:lnTo>
                  <a:pt x="1080" y="1391"/>
                </a:lnTo>
                <a:lnTo>
                  <a:pt x="534" y="2677"/>
                </a:lnTo>
                <a:lnTo>
                  <a:pt x="1805" y="4537"/>
                </a:lnTo>
                <a:lnTo>
                  <a:pt x="1827" y="4577"/>
                </a:lnTo>
                <a:lnTo>
                  <a:pt x="1841" y="4621"/>
                </a:lnTo>
                <a:lnTo>
                  <a:pt x="1848" y="4666"/>
                </a:lnTo>
                <a:lnTo>
                  <a:pt x="1846" y="4712"/>
                </a:lnTo>
                <a:lnTo>
                  <a:pt x="1627" y="6335"/>
                </a:lnTo>
                <a:lnTo>
                  <a:pt x="1615" y="6387"/>
                </a:lnTo>
                <a:lnTo>
                  <a:pt x="1594" y="6434"/>
                </a:lnTo>
                <a:lnTo>
                  <a:pt x="1562" y="6474"/>
                </a:lnTo>
                <a:lnTo>
                  <a:pt x="1524" y="6506"/>
                </a:lnTo>
                <a:lnTo>
                  <a:pt x="1480" y="6532"/>
                </a:lnTo>
                <a:lnTo>
                  <a:pt x="1432" y="6548"/>
                </a:lnTo>
                <a:lnTo>
                  <a:pt x="1380" y="6552"/>
                </a:lnTo>
                <a:lnTo>
                  <a:pt x="1347" y="6550"/>
                </a:lnTo>
                <a:lnTo>
                  <a:pt x="1297" y="6538"/>
                </a:lnTo>
                <a:lnTo>
                  <a:pt x="1253" y="6518"/>
                </a:lnTo>
                <a:lnTo>
                  <a:pt x="1213" y="6488"/>
                </a:lnTo>
                <a:lnTo>
                  <a:pt x="1181" y="6454"/>
                </a:lnTo>
                <a:lnTo>
                  <a:pt x="1155" y="6413"/>
                </a:lnTo>
                <a:lnTo>
                  <a:pt x="1137" y="6369"/>
                </a:lnTo>
                <a:lnTo>
                  <a:pt x="1129" y="6319"/>
                </a:lnTo>
                <a:lnTo>
                  <a:pt x="1131" y="6269"/>
                </a:lnTo>
                <a:lnTo>
                  <a:pt x="1337" y="4740"/>
                </a:lnTo>
                <a:lnTo>
                  <a:pt x="42" y="2846"/>
                </a:lnTo>
                <a:lnTo>
                  <a:pt x="18" y="2803"/>
                </a:lnTo>
                <a:lnTo>
                  <a:pt x="4" y="2755"/>
                </a:lnTo>
                <a:lnTo>
                  <a:pt x="0" y="2705"/>
                </a:lnTo>
                <a:lnTo>
                  <a:pt x="4" y="2655"/>
                </a:lnTo>
                <a:lnTo>
                  <a:pt x="20" y="2607"/>
                </a:lnTo>
                <a:lnTo>
                  <a:pt x="725" y="943"/>
                </a:lnTo>
                <a:lnTo>
                  <a:pt x="751" y="897"/>
                </a:lnTo>
                <a:lnTo>
                  <a:pt x="785" y="857"/>
                </a:lnTo>
                <a:lnTo>
                  <a:pt x="825" y="827"/>
                </a:lnTo>
                <a:lnTo>
                  <a:pt x="872" y="803"/>
                </a:lnTo>
                <a:lnTo>
                  <a:pt x="922" y="791"/>
                </a:lnTo>
                <a:lnTo>
                  <a:pt x="974" y="791"/>
                </a:lnTo>
                <a:lnTo>
                  <a:pt x="1026" y="799"/>
                </a:lnTo>
                <a:lnTo>
                  <a:pt x="1074" y="819"/>
                </a:lnTo>
                <a:lnTo>
                  <a:pt x="1247" y="911"/>
                </a:lnTo>
                <a:lnTo>
                  <a:pt x="1842" y="102"/>
                </a:lnTo>
                <a:lnTo>
                  <a:pt x="1876" y="64"/>
                </a:lnTo>
                <a:lnTo>
                  <a:pt x="1916" y="36"/>
                </a:lnTo>
                <a:lnTo>
                  <a:pt x="1960" y="16"/>
                </a:lnTo>
                <a:lnTo>
                  <a:pt x="2008" y="4"/>
                </a:lnTo>
                <a:lnTo>
                  <a:pt x="205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latin typeface="Calibri"/>
            </a:endParaRPr>
          </a:p>
        </p:txBody>
      </p:sp>
      <p:grpSp>
        <p:nvGrpSpPr>
          <p:cNvPr id="18" name="Group 29">
            <a:extLst>
              <a:ext uri="{FF2B5EF4-FFF2-40B4-BE49-F238E27FC236}">
                <a16:creationId xmlns:a16="http://schemas.microsoft.com/office/drawing/2014/main" id="{DEA79331-E0BC-4B49-BAE0-93C8F1D397F0}"/>
              </a:ext>
            </a:extLst>
          </p:cNvPr>
          <p:cNvGrpSpPr/>
          <p:nvPr/>
        </p:nvGrpSpPr>
        <p:grpSpPr>
          <a:xfrm>
            <a:off x="2364220" y="5006976"/>
            <a:ext cx="552452" cy="458104"/>
            <a:chOff x="4799013" y="908051"/>
            <a:chExt cx="5205413" cy="4316413"/>
          </a:xfrm>
          <a:solidFill>
            <a:schemeClr val="accent4"/>
          </a:solidFill>
        </p:grpSpPr>
        <p:sp>
          <p:nvSpPr>
            <p:cNvPr id="19" name="Freeform 21">
              <a:extLst>
                <a:ext uri="{FF2B5EF4-FFF2-40B4-BE49-F238E27FC236}">
                  <a16:creationId xmlns:a16="http://schemas.microsoft.com/office/drawing/2014/main" id="{4238C91E-626C-4649-A613-4C0B81455DD0}"/>
                </a:ext>
              </a:extLst>
            </p:cNvPr>
            <p:cNvSpPr>
              <a:spLocks/>
            </p:cNvSpPr>
            <p:nvPr/>
          </p:nvSpPr>
          <p:spPr bwMode="auto">
            <a:xfrm>
              <a:off x="4799013" y="1228726"/>
              <a:ext cx="4541838" cy="3995738"/>
            </a:xfrm>
            <a:custGeom>
              <a:avLst/>
              <a:gdLst>
                <a:gd name="T0" fmla="*/ 4429 w 5722"/>
                <a:gd name="T1" fmla="*/ 473 h 5034"/>
                <a:gd name="T2" fmla="*/ 5683 w 5722"/>
                <a:gd name="T3" fmla="*/ 1918 h 5034"/>
                <a:gd name="T4" fmla="*/ 5139 w 5722"/>
                <a:gd name="T5" fmla="*/ 3261 h 5034"/>
                <a:gd name="T6" fmla="*/ 4950 w 5722"/>
                <a:gd name="T7" fmla="*/ 3643 h 5034"/>
                <a:gd name="T8" fmla="*/ 4652 w 5722"/>
                <a:gd name="T9" fmla="*/ 3920 h 5034"/>
                <a:gd name="T10" fmla="*/ 4272 w 5722"/>
                <a:gd name="T11" fmla="*/ 4167 h 5034"/>
                <a:gd name="T12" fmla="*/ 4025 w 5722"/>
                <a:gd name="T13" fmla="*/ 4547 h 5034"/>
                <a:gd name="T14" fmla="*/ 3749 w 5722"/>
                <a:gd name="T15" fmla="*/ 4845 h 5034"/>
                <a:gd name="T16" fmla="*/ 3367 w 5722"/>
                <a:gd name="T17" fmla="*/ 5034 h 5034"/>
                <a:gd name="T18" fmla="*/ 2346 w 5722"/>
                <a:gd name="T19" fmla="*/ 4676 h 5034"/>
                <a:gd name="T20" fmla="*/ 2024 w 5722"/>
                <a:gd name="T21" fmla="*/ 4716 h 5034"/>
                <a:gd name="T22" fmla="*/ 1838 w 5722"/>
                <a:gd name="T23" fmla="*/ 4417 h 5034"/>
                <a:gd name="T24" fmla="*/ 1785 w 5722"/>
                <a:gd name="T25" fmla="*/ 4312 h 5034"/>
                <a:gd name="T26" fmla="*/ 1466 w 5722"/>
                <a:gd name="T27" fmla="*/ 4176 h 5034"/>
                <a:gd name="T28" fmla="*/ 1448 w 5722"/>
                <a:gd name="T29" fmla="*/ 3848 h 5034"/>
                <a:gd name="T30" fmla="*/ 1206 w 5722"/>
                <a:gd name="T31" fmla="*/ 3868 h 5034"/>
                <a:gd name="T32" fmla="*/ 975 w 5722"/>
                <a:gd name="T33" fmla="*/ 3601 h 5034"/>
                <a:gd name="T34" fmla="*/ 965 w 5722"/>
                <a:gd name="T35" fmla="*/ 3430 h 5034"/>
                <a:gd name="T36" fmla="*/ 637 w 5722"/>
                <a:gd name="T37" fmla="*/ 3353 h 5034"/>
                <a:gd name="T38" fmla="*/ 557 w 5722"/>
                <a:gd name="T39" fmla="*/ 3022 h 5034"/>
                <a:gd name="T40" fmla="*/ 0 w 5722"/>
                <a:gd name="T41" fmla="*/ 1793 h 5034"/>
                <a:gd name="T42" fmla="*/ 171 w 5722"/>
                <a:gd name="T43" fmla="*/ 1661 h 5034"/>
                <a:gd name="T44" fmla="*/ 1240 w 5722"/>
                <a:gd name="T45" fmla="*/ 2457 h 5034"/>
                <a:gd name="T46" fmla="*/ 1518 w 5722"/>
                <a:gd name="T47" fmla="*/ 2688 h 5034"/>
                <a:gd name="T48" fmla="*/ 1496 w 5722"/>
                <a:gd name="T49" fmla="*/ 2931 h 5034"/>
                <a:gd name="T50" fmla="*/ 1827 w 5722"/>
                <a:gd name="T51" fmla="*/ 2951 h 5034"/>
                <a:gd name="T52" fmla="*/ 1960 w 5722"/>
                <a:gd name="T53" fmla="*/ 3269 h 5034"/>
                <a:gd name="T54" fmla="*/ 2067 w 5722"/>
                <a:gd name="T55" fmla="*/ 3323 h 5034"/>
                <a:gd name="T56" fmla="*/ 2366 w 5722"/>
                <a:gd name="T57" fmla="*/ 3508 h 5034"/>
                <a:gd name="T58" fmla="*/ 2326 w 5722"/>
                <a:gd name="T59" fmla="*/ 3830 h 5034"/>
                <a:gd name="T60" fmla="*/ 2648 w 5722"/>
                <a:gd name="T61" fmla="*/ 3790 h 5034"/>
                <a:gd name="T62" fmla="*/ 2831 w 5722"/>
                <a:gd name="T63" fmla="*/ 4089 h 5034"/>
                <a:gd name="T64" fmla="*/ 3379 w 5722"/>
                <a:gd name="T65" fmla="*/ 4761 h 5034"/>
                <a:gd name="T66" fmla="*/ 3564 w 5722"/>
                <a:gd name="T67" fmla="*/ 4608 h 5034"/>
                <a:gd name="T68" fmla="*/ 3084 w 5722"/>
                <a:gd name="T69" fmla="*/ 4013 h 5034"/>
                <a:gd name="T70" fmla="*/ 3217 w 5722"/>
                <a:gd name="T71" fmla="*/ 3842 h 5034"/>
                <a:gd name="T72" fmla="*/ 3812 w 5722"/>
                <a:gd name="T73" fmla="*/ 4328 h 5034"/>
                <a:gd name="T74" fmla="*/ 3997 w 5722"/>
                <a:gd name="T75" fmla="*/ 4174 h 5034"/>
                <a:gd name="T76" fmla="*/ 3518 w 5722"/>
                <a:gd name="T77" fmla="*/ 3580 h 5034"/>
                <a:gd name="T78" fmla="*/ 3651 w 5722"/>
                <a:gd name="T79" fmla="*/ 3408 h 5034"/>
                <a:gd name="T80" fmla="*/ 4246 w 5722"/>
                <a:gd name="T81" fmla="*/ 3894 h 5034"/>
                <a:gd name="T82" fmla="*/ 4431 w 5722"/>
                <a:gd name="T83" fmla="*/ 3741 h 5034"/>
                <a:gd name="T84" fmla="*/ 3952 w 5722"/>
                <a:gd name="T85" fmla="*/ 3146 h 5034"/>
                <a:gd name="T86" fmla="*/ 4083 w 5722"/>
                <a:gd name="T87" fmla="*/ 2975 h 5034"/>
                <a:gd name="T88" fmla="*/ 4680 w 5722"/>
                <a:gd name="T89" fmla="*/ 3460 h 5034"/>
                <a:gd name="T90" fmla="*/ 4863 w 5722"/>
                <a:gd name="T91" fmla="*/ 3307 h 5034"/>
                <a:gd name="T92" fmla="*/ 4801 w 5722"/>
                <a:gd name="T93" fmla="*/ 3154 h 5034"/>
                <a:gd name="T94" fmla="*/ 4521 w 5722"/>
                <a:gd name="T95" fmla="*/ 2871 h 5034"/>
                <a:gd name="T96" fmla="*/ 4063 w 5722"/>
                <a:gd name="T97" fmla="*/ 2414 h 5034"/>
                <a:gd name="T98" fmla="*/ 3572 w 5722"/>
                <a:gd name="T99" fmla="*/ 1922 h 5034"/>
                <a:gd name="T100" fmla="*/ 3184 w 5722"/>
                <a:gd name="T101" fmla="*/ 1536 h 5034"/>
                <a:gd name="T102" fmla="*/ 3028 w 5722"/>
                <a:gd name="T103" fmla="*/ 1401 h 5034"/>
                <a:gd name="T104" fmla="*/ 2811 w 5722"/>
                <a:gd name="T105" fmla="*/ 1494 h 5034"/>
                <a:gd name="T106" fmla="*/ 2415 w 5722"/>
                <a:gd name="T107" fmla="*/ 2119 h 5034"/>
                <a:gd name="T108" fmla="*/ 1922 w 5722"/>
                <a:gd name="T109" fmla="*/ 2274 h 5034"/>
                <a:gd name="T110" fmla="*/ 1568 w 5722"/>
                <a:gd name="T111" fmla="*/ 1992 h 5034"/>
                <a:gd name="T112" fmla="*/ 2097 w 5722"/>
                <a:gd name="T113" fmla="*/ 404 h 5034"/>
                <a:gd name="T114" fmla="*/ 2280 w 5722"/>
                <a:gd name="T115" fmla="*/ 187 h 5034"/>
                <a:gd name="T116" fmla="*/ 2634 w 5722"/>
                <a:gd name="T117" fmla="*/ 20 h 5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22" h="5034">
                  <a:moveTo>
                    <a:pt x="2859" y="0"/>
                  </a:moveTo>
                  <a:lnTo>
                    <a:pt x="2943" y="6"/>
                  </a:lnTo>
                  <a:lnTo>
                    <a:pt x="3030" y="22"/>
                  </a:lnTo>
                  <a:lnTo>
                    <a:pt x="3122" y="46"/>
                  </a:lnTo>
                  <a:lnTo>
                    <a:pt x="4373" y="440"/>
                  </a:lnTo>
                  <a:lnTo>
                    <a:pt x="4403" y="454"/>
                  </a:lnTo>
                  <a:lnTo>
                    <a:pt x="4429" y="473"/>
                  </a:lnTo>
                  <a:lnTo>
                    <a:pt x="5683" y="1727"/>
                  </a:lnTo>
                  <a:lnTo>
                    <a:pt x="5704" y="1755"/>
                  </a:lnTo>
                  <a:lnTo>
                    <a:pt x="5716" y="1789"/>
                  </a:lnTo>
                  <a:lnTo>
                    <a:pt x="5722" y="1823"/>
                  </a:lnTo>
                  <a:lnTo>
                    <a:pt x="5716" y="1856"/>
                  </a:lnTo>
                  <a:lnTo>
                    <a:pt x="5704" y="1890"/>
                  </a:lnTo>
                  <a:lnTo>
                    <a:pt x="5683" y="1918"/>
                  </a:lnTo>
                  <a:lnTo>
                    <a:pt x="4817" y="2784"/>
                  </a:lnTo>
                  <a:lnTo>
                    <a:pt x="5028" y="2995"/>
                  </a:lnTo>
                  <a:lnTo>
                    <a:pt x="5066" y="3040"/>
                  </a:lnTo>
                  <a:lnTo>
                    <a:pt x="5098" y="3092"/>
                  </a:lnTo>
                  <a:lnTo>
                    <a:pt x="5119" y="3146"/>
                  </a:lnTo>
                  <a:lnTo>
                    <a:pt x="5133" y="3203"/>
                  </a:lnTo>
                  <a:lnTo>
                    <a:pt x="5139" y="3261"/>
                  </a:lnTo>
                  <a:lnTo>
                    <a:pt x="5137" y="3321"/>
                  </a:lnTo>
                  <a:lnTo>
                    <a:pt x="5127" y="3381"/>
                  </a:lnTo>
                  <a:lnTo>
                    <a:pt x="5108" y="3438"/>
                  </a:lnTo>
                  <a:lnTo>
                    <a:pt x="5082" y="3494"/>
                  </a:lnTo>
                  <a:lnTo>
                    <a:pt x="5046" y="3548"/>
                  </a:lnTo>
                  <a:lnTo>
                    <a:pt x="5004" y="3597"/>
                  </a:lnTo>
                  <a:lnTo>
                    <a:pt x="4950" y="3643"/>
                  </a:lnTo>
                  <a:lnTo>
                    <a:pt x="4893" y="3679"/>
                  </a:lnTo>
                  <a:lnTo>
                    <a:pt x="4831" y="3707"/>
                  </a:lnTo>
                  <a:lnTo>
                    <a:pt x="4769" y="3725"/>
                  </a:lnTo>
                  <a:lnTo>
                    <a:pt x="4706" y="3733"/>
                  </a:lnTo>
                  <a:lnTo>
                    <a:pt x="4696" y="3796"/>
                  </a:lnTo>
                  <a:lnTo>
                    <a:pt x="4680" y="3858"/>
                  </a:lnTo>
                  <a:lnTo>
                    <a:pt x="4652" y="3920"/>
                  </a:lnTo>
                  <a:lnTo>
                    <a:pt x="4616" y="3978"/>
                  </a:lnTo>
                  <a:lnTo>
                    <a:pt x="4570" y="4031"/>
                  </a:lnTo>
                  <a:lnTo>
                    <a:pt x="4517" y="4077"/>
                  </a:lnTo>
                  <a:lnTo>
                    <a:pt x="4459" y="4113"/>
                  </a:lnTo>
                  <a:lnTo>
                    <a:pt x="4397" y="4141"/>
                  </a:lnTo>
                  <a:lnTo>
                    <a:pt x="4336" y="4159"/>
                  </a:lnTo>
                  <a:lnTo>
                    <a:pt x="4272" y="4167"/>
                  </a:lnTo>
                  <a:lnTo>
                    <a:pt x="4264" y="4230"/>
                  </a:lnTo>
                  <a:lnTo>
                    <a:pt x="4246" y="4292"/>
                  </a:lnTo>
                  <a:lnTo>
                    <a:pt x="4218" y="4354"/>
                  </a:lnTo>
                  <a:lnTo>
                    <a:pt x="4182" y="4411"/>
                  </a:lnTo>
                  <a:lnTo>
                    <a:pt x="4137" y="4465"/>
                  </a:lnTo>
                  <a:lnTo>
                    <a:pt x="4083" y="4511"/>
                  </a:lnTo>
                  <a:lnTo>
                    <a:pt x="4025" y="4547"/>
                  </a:lnTo>
                  <a:lnTo>
                    <a:pt x="3963" y="4574"/>
                  </a:lnTo>
                  <a:lnTo>
                    <a:pt x="3902" y="4590"/>
                  </a:lnTo>
                  <a:lnTo>
                    <a:pt x="3838" y="4600"/>
                  </a:lnTo>
                  <a:lnTo>
                    <a:pt x="3830" y="4664"/>
                  </a:lnTo>
                  <a:lnTo>
                    <a:pt x="3812" y="4726"/>
                  </a:lnTo>
                  <a:lnTo>
                    <a:pt x="3784" y="4787"/>
                  </a:lnTo>
                  <a:lnTo>
                    <a:pt x="3749" y="4845"/>
                  </a:lnTo>
                  <a:lnTo>
                    <a:pt x="3703" y="4897"/>
                  </a:lnTo>
                  <a:lnTo>
                    <a:pt x="3653" y="4941"/>
                  </a:lnTo>
                  <a:lnTo>
                    <a:pt x="3599" y="4976"/>
                  </a:lnTo>
                  <a:lnTo>
                    <a:pt x="3544" y="5002"/>
                  </a:lnTo>
                  <a:lnTo>
                    <a:pt x="3486" y="5022"/>
                  </a:lnTo>
                  <a:lnTo>
                    <a:pt x="3426" y="5032"/>
                  </a:lnTo>
                  <a:lnTo>
                    <a:pt x="3367" y="5034"/>
                  </a:lnTo>
                  <a:lnTo>
                    <a:pt x="3309" y="5028"/>
                  </a:lnTo>
                  <a:lnTo>
                    <a:pt x="3251" y="5014"/>
                  </a:lnTo>
                  <a:lnTo>
                    <a:pt x="3197" y="4992"/>
                  </a:lnTo>
                  <a:lnTo>
                    <a:pt x="3146" y="4960"/>
                  </a:lnTo>
                  <a:lnTo>
                    <a:pt x="3100" y="4923"/>
                  </a:lnTo>
                  <a:lnTo>
                    <a:pt x="2601" y="4421"/>
                  </a:lnTo>
                  <a:lnTo>
                    <a:pt x="2346" y="4676"/>
                  </a:lnTo>
                  <a:lnTo>
                    <a:pt x="2308" y="4708"/>
                  </a:lnTo>
                  <a:lnTo>
                    <a:pt x="2264" y="4730"/>
                  </a:lnTo>
                  <a:lnTo>
                    <a:pt x="2219" y="4744"/>
                  </a:lnTo>
                  <a:lnTo>
                    <a:pt x="2171" y="4750"/>
                  </a:lnTo>
                  <a:lnTo>
                    <a:pt x="2121" y="4748"/>
                  </a:lnTo>
                  <a:lnTo>
                    <a:pt x="2071" y="4736"/>
                  </a:lnTo>
                  <a:lnTo>
                    <a:pt x="2024" y="4716"/>
                  </a:lnTo>
                  <a:lnTo>
                    <a:pt x="1978" y="4688"/>
                  </a:lnTo>
                  <a:lnTo>
                    <a:pt x="1936" y="4652"/>
                  </a:lnTo>
                  <a:lnTo>
                    <a:pt x="1900" y="4610"/>
                  </a:lnTo>
                  <a:lnTo>
                    <a:pt x="1872" y="4564"/>
                  </a:lnTo>
                  <a:lnTo>
                    <a:pt x="1852" y="4517"/>
                  </a:lnTo>
                  <a:lnTo>
                    <a:pt x="1842" y="4467"/>
                  </a:lnTo>
                  <a:lnTo>
                    <a:pt x="1838" y="4417"/>
                  </a:lnTo>
                  <a:lnTo>
                    <a:pt x="1844" y="4369"/>
                  </a:lnTo>
                  <a:lnTo>
                    <a:pt x="1858" y="4324"/>
                  </a:lnTo>
                  <a:lnTo>
                    <a:pt x="1880" y="4282"/>
                  </a:lnTo>
                  <a:lnTo>
                    <a:pt x="1912" y="4244"/>
                  </a:lnTo>
                  <a:lnTo>
                    <a:pt x="1874" y="4274"/>
                  </a:lnTo>
                  <a:lnTo>
                    <a:pt x="1833" y="4296"/>
                  </a:lnTo>
                  <a:lnTo>
                    <a:pt x="1785" y="4312"/>
                  </a:lnTo>
                  <a:lnTo>
                    <a:pt x="1737" y="4316"/>
                  </a:lnTo>
                  <a:lnTo>
                    <a:pt x="1687" y="4314"/>
                  </a:lnTo>
                  <a:lnTo>
                    <a:pt x="1640" y="4302"/>
                  </a:lnTo>
                  <a:lnTo>
                    <a:pt x="1590" y="4282"/>
                  </a:lnTo>
                  <a:lnTo>
                    <a:pt x="1544" y="4254"/>
                  </a:lnTo>
                  <a:lnTo>
                    <a:pt x="1502" y="4218"/>
                  </a:lnTo>
                  <a:lnTo>
                    <a:pt x="1466" y="4176"/>
                  </a:lnTo>
                  <a:lnTo>
                    <a:pt x="1439" y="4131"/>
                  </a:lnTo>
                  <a:lnTo>
                    <a:pt x="1421" y="4083"/>
                  </a:lnTo>
                  <a:lnTo>
                    <a:pt x="1409" y="4033"/>
                  </a:lnTo>
                  <a:lnTo>
                    <a:pt x="1405" y="3985"/>
                  </a:lnTo>
                  <a:lnTo>
                    <a:pt x="1411" y="3936"/>
                  </a:lnTo>
                  <a:lnTo>
                    <a:pt x="1425" y="3890"/>
                  </a:lnTo>
                  <a:lnTo>
                    <a:pt x="1448" y="3848"/>
                  </a:lnTo>
                  <a:lnTo>
                    <a:pt x="1478" y="3810"/>
                  </a:lnTo>
                  <a:lnTo>
                    <a:pt x="1441" y="3840"/>
                  </a:lnTo>
                  <a:lnTo>
                    <a:pt x="1399" y="3864"/>
                  </a:lnTo>
                  <a:lnTo>
                    <a:pt x="1351" y="3878"/>
                  </a:lnTo>
                  <a:lnTo>
                    <a:pt x="1303" y="3882"/>
                  </a:lnTo>
                  <a:lnTo>
                    <a:pt x="1254" y="3880"/>
                  </a:lnTo>
                  <a:lnTo>
                    <a:pt x="1206" y="3868"/>
                  </a:lnTo>
                  <a:lnTo>
                    <a:pt x="1156" y="3848"/>
                  </a:lnTo>
                  <a:lnTo>
                    <a:pt x="1112" y="3820"/>
                  </a:lnTo>
                  <a:lnTo>
                    <a:pt x="1068" y="3784"/>
                  </a:lnTo>
                  <a:lnTo>
                    <a:pt x="1033" y="3743"/>
                  </a:lnTo>
                  <a:lnTo>
                    <a:pt x="1005" y="3697"/>
                  </a:lnTo>
                  <a:lnTo>
                    <a:pt x="987" y="3649"/>
                  </a:lnTo>
                  <a:lnTo>
                    <a:pt x="975" y="3601"/>
                  </a:lnTo>
                  <a:lnTo>
                    <a:pt x="973" y="3552"/>
                  </a:lnTo>
                  <a:lnTo>
                    <a:pt x="977" y="3502"/>
                  </a:lnTo>
                  <a:lnTo>
                    <a:pt x="991" y="3456"/>
                  </a:lnTo>
                  <a:lnTo>
                    <a:pt x="1015" y="3414"/>
                  </a:lnTo>
                  <a:lnTo>
                    <a:pt x="1045" y="3377"/>
                  </a:lnTo>
                  <a:lnTo>
                    <a:pt x="1007" y="3406"/>
                  </a:lnTo>
                  <a:lnTo>
                    <a:pt x="965" y="3430"/>
                  </a:lnTo>
                  <a:lnTo>
                    <a:pt x="919" y="3444"/>
                  </a:lnTo>
                  <a:lnTo>
                    <a:pt x="869" y="3448"/>
                  </a:lnTo>
                  <a:lnTo>
                    <a:pt x="820" y="3446"/>
                  </a:lnTo>
                  <a:lnTo>
                    <a:pt x="772" y="3434"/>
                  </a:lnTo>
                  <a:lnTo>
                    <a:pt x="724" y="3416"/>
                  </a:lnTo>
                  <a:lnTo>
                    <a:pt x="678" y="3389"/>
                  </a:lnTo>
                  <a:lnTo>
                    <a:pt x="637" y="3353"/>
                  </a:lnTo>
                  <a:lnTo>
                    <a:pt x="601" y="3309"/>
                  </a:lnTo>
                  <a:lnTo>
                    <a:pt x="573" y="3263"/>
                  </a:lnTo>
                  <a:lnTo>
                    <a:pt x="553" y="3215"/>
                  </a:lnTo>
                  <a:lnTo>
                    <a:pt x="541" y="3168"/>
                  </a:lnTo>
                  <a:lnTo>
                    <a:pt x="539" y="3118"/>
                  </a:lnTo>
                  <a:lnTo>
                    <a:pt x="543" y="3070"/>
                  </a:lnTo>
                  <a:lnTo>
                    <a:pt x="557" y="3022"/>
                  </a:lnTo>
                  <a:lnTo>
                    <a:pt x="581" y="2981"/>
                  </a:lnTo>
                  <a:lnTo>
                    <a:pt x="611" y="2943"/>
                  </a:lnTo>
                  <a:lnTo>
                    <a:pt x="854" y="2702"/>
                  </a:lnTo>
                  <a:lnTo>
                    <a:pt x="40" y="1888"/>
                  </a:lnTo>
                  <a:lnTo>
                    <a:pt x="18" y="1860"/>
                  </a:lnTo>
                  <a:lnTo>
                    <a:pt x="4" y="1827"/>
                  </a:lnTo>
                  <a:lnTo>
                    <a:pt x="0" y="1793"/>
                  </a:lnTo>
                  <a:lnTo>
                    <a:pt x="4" y="1757"/>
                  </a:lnTo>
                  <a:lnTo>
                    <a:pt x="18" y="1725"/>
                  </a:lnTo>
                  <a:lnTo>
                    <a:pt x="40" y="1695"/>
                  </a:lnTo>
                  <a:lnTo>
                    <a:pt x="70" y="1673"/>
                  </a:lnTo>
                  <a:lnTo>
                    <a:pt x="101" y="1661"/>
                  </a:lnTo>
                  <a:lnTo>
                    <a:pt x="135" y="1655"/>
                  </a:lnTo>
                  <a:lnTo>
                    <a:pt x="171" y="1661"/>
                  </a:lnTo>
                  <a:lnTo>
                    <a:pt x="203" y="1673"/>
                  </a:lnTo>
                  <a:lnTo>
                    <a:pt x="233" y="1695"/>
                  </a:lnTo>
                  <a:lnTo>
                    <a:pt x="1047" y="2511"/>
                  </a:lnTo>
                  <a:lnTo>
                    <a:pt x="1090" y="2483"/>
                  </a:lnTo>
                  <a:lnTo>
                    <a:pt x="1138" y="2465"/>
                  </a:lnTo>
                  <a:lnTo>
                    <a:pt x="1188" y="2457"/>
                  </a:lnTo>
                  <a:lnTo>
                    <a:pt x="1240" y="2457"/>
                  </a:lnTo>
                  <a:lnTo>
                    <a:pt x="1291" y="2467"/>
                  </a:lnTo>
                  <a:lnTo>
                    <a:pt x="1343" y="2487"/>
                  </a:lnTo>
                  <a:lnTo>
                    <a:pt x="1391" y="2515"/>
                  </a:lnTo>
                  <a:lnTo>
                    <a:pt x="1435" y="2553"/>
                  </a:lnTo>
                  <a:lnTo>
                    <a:pt x="1470" y="2595"/>
                  </a:lnTo>
                  <a:lnTo>
                    <a:pt x="1498" y="2640"/>
                  </a:lnTo>
                  <a:lnTo>
                    <a:pt x="1518" y="2688"/>
                  </a:lnTo>
                  <a:lnTo>
                    <a:pt x="1528" y="2738"/>
                  </a:lnTo>
                  <a:lnTo>
                    <a:pt x="1532" y="2788"/>
                  </a:lnTo>
                  <a:lnTo>
                    <a:pt x="1526" y="2835"/>
                  </a:lnTo>
                  <a:lnTo>
                    <a:pt x="1512" y="2881"/>
                  </a:lnTo>
                  <a:lnTo>
                    <a:pt x="1490" y="2925"/>
                  </a:lnTo>
                  <a:lnTo>
                    <a:pt x="1458" y="2963"/>
                  </a:lnTo>
                  <a:lnTo>
                    <a:pt x="1496" y="2931"/>
                  </a:lnTo>
                  <a:lnTo>
                    <a:pt x="1540" y="2909"/>
                  </a:lnTo>
                  <a:lnTo>
                    <a:pt x="1586" y="2895"/>
                  </a:lnTo>
                  <a:lnTo>
                    <a:pt x="1634" y="2889"/>
                  </a:lnTo>
                  <a:lnTo>
                    <a:pt x="1683" y="2893"/>
                  </a:lnTo>
                  <a:lnTo>
                    <a:pt x="1733" y="2903"/>
                  </a:lnTo>
                  <a:lnTo>
                    <a:pt x="1781" y="2923"/>
                  </a:lnTo>
                  <a:lnTo>
                    <a:pt x="1827" y="2951"/>
                  </a:lnTo>
                  <a:lnTo>
                    <a:pt x="1868" y="2987"/>
                  </a:lnTo>
                  <a:lnTo>
                    <a:pt x="1904" y="3028"/>
                  </a:lnTo>
                  <a:lnTo>
                    <a:pt x="1932" y="3074"/>
                  </a:lnTo>
                  <a:lnTo>
                    <a:pt x="1952" y="3122"/>
                  </a:lnTo>
                  <a:lnTo>
                    <a:pt x="1962" y="3172"/>
                  </a:lnTo>
                  <a:lnTo>
                    <a:pt x="1966" y="3221"/>
                  </a:lnTo>
                  <a:lnTo>
                    <a:pt x="1960" y="3269"/>
                  </a:lnTo>
                  <a:lnTo>
                    <a:pt x="1946" y="3315"/>
                  </a:lnTo>
                  <a:lnTo>
                    <a:pt x="1924" y="3359"/>
                  </a:lnTo>
                  <a:lnTo>
                    <a:pt x="1892" y="3396"/>
                  </a:lnTo>
                  <a:lnTo>
                    <a:pt x="1930" y="3365"/>
                  </a:lnTo>
                  <a:lnTo>
                    <a:pt x="1974" y="3343"/>
                  </a:lnTo>
                  <a:lnTo>
                    <a:pt x="2020" y="3329"/>
                  </a:lnTo>
                  <a:lnTo>
                    <a:pt x="2067" y="3323"/>
                  </a:lnTo>
                  <a:lnTo>
                    <a:pt x="2117" y="3325"/>
                  </a:lnTo>
                  <a:lnTo>
                    <a:pt x="2167" y="3337"/>
                  </a:lnTo>
                  <a:lnTo>
                    <a:pt x="2215" y="3357"/>
                  </a:lnTo>
                  <a:lnTo>
                    <a:pt x="2260" y="3385"/>
                  </a:lnTo>
                  <a:lnTo>
                    <a:pt x="2302" y="3420"/>
                  </a:lnTo>
                  <a:lnTo>
                    <a:pt x="2338" y="3462"/>
                  </a:lnTo>
                  <a:lnTo>
                    <a:pt x="2366" y="3508"/>
                  </a:lnTo>
                  <a:lnTo>
                    <a:pt x="2386" y="3556"/>
                  </a:lnTo>
                  <a:lnTo>
                    <a:pt x="2396" y="3605"/>
                  </a:lnTo>
                  <a:lnTo>
                    <a:pt x="2400" y="3655"/>
                  </a:lnTo>
                  <a:lnTo>
                    <a:pt x="2394" y="3703"/>
                  </a:lnTo>
                  <a:lnTo>
                    <a:pt x="2380" y="3749"/>
                  </a:lnTo>
                  <a:lnTo>
                    <a:pt x="2358" y="3792"/>
                  </a:lnTo>
                  <a:lnTo>
                    <a:pt x="2326" y="3830"/>
                  </a:lnTo>
                  <a:lnTo>
                    <a:pt x="2364" y="3798"/>
                  </a:lnTo>
                  <a:lnTo>
                    <a:pt x="2406" y="3777"/>
                  </a:lnTo>
                  <a:lnTo>
                    <a:pt x="2453" y="3763"/>
                  </a:lnTo>
                  <a:lnTo>
                    <a:pt x="2501" y="3757"/>
                  </a:lnTo>
                  <a:lnTo>
                    <a:pt x="2551" y="3759"/>
                  </a:lnTo>
                  <a:lnTo>
                    <a:pt x="2601" y="3771"/>
                  </a:lnTo>
                  <a:lnTo>
                    <a:pt x="2648" y="3790"/>
                  </a:lnTo>
                  <a:lnTo>
                    <a:pt x="2694" y="3818"/>
                  </a:lnTo>
                  <a:lnTo>
                    <a:pt x="2736" y="3854"/>
                  </a:lnTo>
                  <a:lnTo>
                    <a:pt x="2772" y="3896"/>
                  </a:lnTo>
                  <a:lnTo>
                    <a:pt x="2799" y="3942"/>
                  </a:lnTo>
                  <a:lnTo>
                    <a:pt x="2817" y="3989"/>
                  </a:lnTo>
                  <a:lnTo>
                    <a:pt x="2829" y="4039"/>
                  </a:lnTo>
                  <a:lnTo>
                    <a:pt x="2831" y="4089"/>
                  </a:lnTo>
                  <a:lnTo>
                    <a:pt x="2827" y="4137"/>
                  </a:lnTo>
                  <a:lnTo>
                    <a:pt x="2811" y="4182"/>
                  </a:lnTo>
                  <a:lnTo>
                    <a:pt x="2790" y="4226"/>
                  </a:lnTo>
                  <a:lnTo>
                    <a:pt x="3293" y="4730"/>
                  </a:lnTo>
                  <a:lnTo>
                    <a:pt x="3317" y="4748"/>
                  </a:lnTo>
                  <a:lnTo>
                    <a:pt x="3347" y="4758"/>
                  </a:lnTo>
                  <a:lnTo>
                    <a:pt x="3379" y="4761"/>
                  </a:lnTo>
                  <a:lnTo>
                    <a:pt x="3412" y="4758"/>
                  </a:lnTo>
                  <a:lnTo>
                    <a:pt x="3446" y="4748"/>
                  </a:lnTo>
                  <a:lnTo>
                    <a:pt x="3480" y="4730"/>
                  </a:lnTo>
                  <a:lnTo>
                    <a:pt x="3510" y="4706"/>
                  </a:lnTo>
                  <a:lnTo>
                    <a:pt x="3534" y="4676"/>
                  </a:lnTo>
                  <a:lnTo>
                    <a:pt x="3552" y="4642"/>
                  </a:lnTo>
                  <a:lnTo>
                    <a:pt x="3564" y="4608"/>
                  </a:lnTo>
                  <a:lnTo>
                    <a:pt x="3568" y="4574"/>
                  </a:lnTo>
                  <a:lnTo>
                    <a:pt x="3564" y="4543"/>
                  </a:lnTo>
                  <a:lnTo>
                    <a:pt x="3552" y="4513"/>
                  </a:lnTo>
                  <a:lnTo>
                    <a:pt x="3534" y="4487"/>
                  </a:lnTo>
                  <a:lnTo>
                    <a:pt x="3120" y="4075"/>
                  </a:lnTo>
                  <a:lnTo>
                    <a:pt x="3098" y="4045"/>
                  </a:lnTo>
                  <a:lnTo>
                    <a:pt x="3084" y="4013"/>
                  </a:lnTo>
                  <a:lnTo>
                    <a:pt x="3080" y="3978"/>
                  </a:lnTo>
                  <a:lnTo>
                    <a:pt x="3084" y="3944"/>
                  </a:lnTo>
                  <a:lnTo>
                    <a:pt x="3098" y="3912"/>
                  </a:lnTo>
                  <a:lnTo>
                    <a:pt x="3120" y="3882"/>
                  </a:lnTo>
                  <a:lnTo>
                    <a:pt x="3150" y="3860"/>
                  </a:lnTo>
                  <a:lnTo>
                    <a:pt x="3182" y="3846"/>
                  </a:lnTo>
                  <a:lnTo>
                    <a:pt x="3217" y="3842"/>
                  </a:lnTo>
                  <a:lnTo>
                    <a:pt x="3251" y="3846"/>
                  </a:lnTo>
                  <a:lnTo>
                    <a:pt x="3283" y="3860"/>
                  </a:lnTo>
                  <a:lnTo>
                    <a:pt x="3313" y="3882"/>
                  </a:lnTo>
                  <a:lnTo>
                    <a:pt x="3727" y="4296"/>
                  </a:lnTo>
                  <a:lnTo>
                    <a:pt x="3751" y="4314"/>
                  </a:lnTo>
                  <a:lnTo>
                    <a:pt x="3780" y="4324"/>
                  </a:lnTo>
                  <a:lnTo>
                    <a:pt x="3812" y="4328"/>
                  </a:lnTo>
                  <a:lnTo>
                    <a:pt x="3846" y="4324"/>
                  </a:lnTo>
                  <a:lnTo>
                    <a:pt x="3880" y="4314"/>
                  </a:lnTo>
                  <a:lnTo>
                    <a:pt x="3914" y="4296"/>
                  </a:lnTo>
                  <a:lnTo>
                    <a:pt x="3944" y="4272"/>
                  </a:lnTo>
                  <a:lnTo>
                    <a:pt x="3967" y="4242"/>
                  </a:lnTo>
                  <a:lnTo>
                    <a:pt x="3985" y="4208"/>
                  </a:lnTo>
                  <a:lnTo>
                    <a:pt x="3997" y="4174"/>
                  </a:lnTo>
                  <a:lnTo>
                    <a:pt x="3999" y="4141"/>
                  </a:lnTo>
                  <a:lnTo>
                    <a:pt x="3997" y="4109"/>
                  </a:lnTo>
                  <a:lnTo>
                    <a:pt x="3985" y="4079"/>
                  </a:lnTo>
                  <a:lnTo>
                    <a:pt x="3967" y="4055"/>
                  </a:lnTo>
                  <a:lnTo>
                    <a:pt x="3554" y="3641"/>
                  </a:lnTo>
                  <a:lnTo>
                    <a:pt x="3532" y="3611"/>
                  </a:lnTo>
                  <a:lnTo>
                    <a:pt x="3518" y="3580"/>
                  </a:lnTo>
                  <a:lnTo>
                    <a:pt x="3514" y="3544"/>
                  </a:lnTo>
                  <a:lnTo>
                    <a:pt x="3518" y="3510"/>
                  </a:lnTo>
                  <a:lnTo>
                    <a:pt x="3532" y="3478"/>
                  </a:lnTo>
                  <a:lnTo>
                    <a:pt x="3554" y="3448"/>
                  </a:lnTo>
                  <a:lnTo>
                    <a:pt x="3583" y="3426"/>
                  </a:lnTo>
                  <a:lnTo>
                    <a:pt x="3615" y="3412"/>
                  </a:lnTo>
                  <a:lnTo>
                    <a:pt x="3651" y="3408"/>
                  </a:lnTo>
                  <a:lnTo>
                    <a:pt x="3685" y="3412"/>
                  </a:lnTo>
                  <a:lnTo>
                    <a:pt x="3717" y="3426"/>
                  </a:lnTo>
                  <a:lnTo>
                    <a:pt x="3747" y="3448"/>
                  </a:lnTo>
                  <a:lnTo>
                    <a:pt x="4160" y="3862"/>
                  </a:lnTo>
                  <a:lnTo>
                    <a:pt x="4184" y="3880"/>
                  </a:lnTo>
                  <a:lnTo>
                    <a:pt x="4214" y="3892"/>
                  </a:lnTo>
                  <a:lnTo>
                    <a:pt x="4246" y="3894"/>
                  </a:lnTo>
                  <a:lnTo>
                    <a:pt x="4280" y="3890"/>
                  </a:lnTo>
                  <a:lnTo>
                    <a:pt x="4314" y="3880"/>
                  </a:lnTo>
                  <a:lnTo>
                    <a:pt x="4347" y="3862"/>
                  </a:lnTo>
                  <a:lnTo>
                    <a:pt x="4377" y="3838"/>
                  </a:lnTo>
                  <a:lnTo>
                    <a:pt x="4401" y="3808"/>
                  </a:lnTo>
                  <a:lnTo>
                    <a:pt x="4419" y="3775"/>
                  </a:lnTo>
                  <a:lnTo>
                    <a:pt x="4431" y="3741"/>
                  </a:lnTo>
                  <a:lnTo>
                    <a:pt x="4433" y="3707"/>
                  </a:lnTo>
                  <a:lnTo>
                    <a:pt x="4431" y="3675"/>
                  </a:lnTo>
                  <a:lnTo>
                    <a:pt x="4419" y="3645"/>
                  </a:lnTo>
                  <a:lnTo>
                    <a:pt x="4401" y="3621"/>
                  </a:lnTo>
                  <a:lnTo>
                    <a:pt x="3987" y="3207"/>
                  </a:lnTo>
                  <a:lnTo>
                    <a:pt x="3965" y="3178"/>
                  </a:lnTo>
                  <a:lnTo>
                    <a:pt x="3952" y="3146"/>
                  </a:lnTo>
                  <a:lnTo>
                    <a:pt x="3948" y="3112"/>
                  </a:lnTo>
                  <a:lnTo>
                    <a:pt x="3952" y="3076"/>
                  </a:lnTo>
                  <a:lnTo>
                    <a:pt x="3965" y="3044"/>
                  </a:lnTo>
                  <a:lnTo>
                    <a:pt x="3987" y="3014"/>
                  </a:lnTo>
                  <a:lnTo>
                    <a:pt x="4017" y="2993"/>
                  </a:lnTo>
                  <a:lnTo>
                    <a:pt x="4049" y="2979"/>
                  </a:lnTo>
                  <a:lnTo>
                    <a:pt x="4083" y="2975"/>
                  </a:lnTo>
                  <a:lnTo>
                    <a:pt x="4119" y="2979"/>
                  </a:lnTo>
                  <a:lnTo>
                    <a:pt x="4151" y="2993"/>
                  </a:lnTo>
                  <a:lnTo>
                    <a:pt x="4180" y="3014"/>
                  </a:lnTo>
                  <a:lnTo>
                    <a:pt x="4594" y="3428"/>
                  </a:lnTo>
                  <a:lnTo>
                    <a:pt x="4618" y="3446"/>
                  </a:lnTo>
                  <a:lnTo>
                    <a:pt x="4648" y="3458"/>
                  </a:lnTo>
                  <a:lnTo>
                    <a:pt x="4680" y="3460"/>
                  </a:lnTo>
                  <a:lnTo>
                    <a:pt x="4714" y="3458"/>
                  </a:lnTo>
                  <a:lnTo>
                    <a:pt x="4747" y="3446"/>
                  </a:lnTo>
                  <a:lnTo>
                    <a:pt x="4781" y="3428"/>
                  </a:lnTo>
                  <a:lnTo>
                    <a:pt x="4811" y="3404"/>
                  </a:lnTo>
                  <a:lnTo>
                    <a:pt x="4835" y="3375"/>
                  </a:lnTo>
                  <a:lnTo>
                    <a:pt x="4853" y="3341"/>
                  </a:lnTo>
                  <a:lnTo>
                    <a:pt x="4863" y="3307"/>
                  </a:lnTo>
                  <a:lnTo>
                    <a:pt x="4867" y="3273"/>
                  </a:lnTo>
                  <a:lnTo>
                    <a:pt x="4865" y="3241"/>
                  </a:lnTo>
                  <a:lnTo>
                    <a:pt x="4853" y="3211"/>
                  </a:lnTo>
                  <a:lnTo>
                    <a:pt x="4835" y="3188"/>
                  </a:lnTo>
                  <a:lnTo>
                    <a:pt x="4831" y="3184"/>
                  </a:lnTo>
                  <a:lnTo>
                    <a:pt x="4819" y="3172"/>
                  </a:lnTo>
                  <a:lnTo>
                    <a:pt x="4801" y="3154"/>
                  </a:lnTo>
                  <a:lnTo>
                    <a:pt x="4777" y="3130"/>
                  </a:lnTo>
                  <a:lnTo>
                    <a:pt x="4747" y="3100"/>
                  </a:lnTo>
                  <a:lnTo>
                    <a:pt x="4712" y="3064"/>
                  </a:lnTo>
                  <a:lnTo>
                    <a:pt x="4670" y="3022"/>
                  </a:lnTo>
                  <a:lnTo>
                    <a:pt x="4624" y="2977"/>
                  </a:lnTo>
                  <a:lnTo>
                    <a:pt x="4574" y="2927"/>
                  </a:lnTo>
                  <a:lnTo>
                    <a:pt x="4521" y="2871"/>
                  </a:lnTo>
                  <a:lnTo>
                    <a:pt x="4463" y="2813"/>
                  </a:lnTo>
                  <a:lnTo>
                    <a:pt x="4401" y="2752"/>
                  </a:lnTo>
                  <a:lnTo>
                    <a:pt x="4338" y="2688"/>
                  </a:lnTo>
                  <a:lnTo>
                    <a:pt x="4272" y="2622"/>
                  </a:lnTo>
                  <a:lnTo>
                    <a:pt x="4204" y="2555"/>
                  </a:lnTo>
                  <a:lnTo>
                    <a:pt x="4135" y="2485"/>
                  </a:lnTo>
                  <a:lnTo>
                    <a:pt x="4063" y="2414"/>
                  </a:lnTo>
                  <a:lnTo>
                    <a:pt x="3991" y="2342"/>
                  </a:lnTo>
                  <a:lnTo>
                    <a:pt x="3920" y="2270"/>
                  </a:lnTo>
                  <a:lnTo>
                    <a:pt x="3848" y="2199"/>
                  </a:lnTo>
                  <a:lnTo>
                    <a:pt x="3778" y="2129"/>
                  </a:lnTo>
                  <a:lnTo>
                    <a:pt x="3707" y="2057"/>
                  </a:lnTo>
                  <a:lnTo>
                    <a:pt x="3639" y="1990"/>
                  </a:lnTo>
                  <a:lnTo>
                    <a:pt x="3572" y="1922"/>
                  </a:lnTo>
                  <a:lnTo>
                    <a:pt x="3506" y="1856"/>
                  </a:lnTo>
                  <a:lnTo>
                    <a:pt x="3444" y="1795"/>
                  </a:lnTo>
                  <a:lnTo>
                    <a:pt x="3384" y="1735"/>
                  </a:lnTo>
                  <a:lnTo>
                    <a:pt x="3327" y="1679"/>
                  </a:lnTo>
                  <a:lnTo>
                    <a:pt x="3275" y="1628"/>
                  </a:lnTo>
                  <a:lnTo>
                    <a:pt x="3227" y="1580"/>
                  </a:lnTo>
                  <a:lnTo>
                    <a:pt x="3184" y="1536"/>
                  </a:lnTo>
                  <a:lnTo>
                    <a:pt x="3144" y="1498"/>
                  </a:lnTo>
                  <a:lnTo>
                    <a:pt x="3110" y="1464"/>
                  </a:lnTo>
                  <a:lnTo>
                    <a:pt x="3082" y="1439"/>
                  </a:lnTo>
                  <a:lnTo>
                    <a:pt x="3072" y="1429"/>
                  </a:lnTo>
                  <a:lnTo>
                    <a:pt x="3060" y="1419"/>
                  </a:lnTo>
                  <a:lnTo>
                    <a:pt x="3044" y="1409"/>
                  </a:lnTo>
                  <a:lnTo>
                    <a:pt x="3028" y="1401"/>
                  </a:lnTo>
                  <a:lnTo>
                    <a:pt x="3006" y="1395"/>
                  </a:lnTo>
                  <a:lnTo>
                    <a:pt x="2983" y="1395"/>
                  </a:lnTo>
                  <a:lnTo>
                    <a:pt x="2957" y="1399"/>
                  </a:lnTo>
                  <a:lnTo>
                    <a:pt x="2927" y="1409"/>
                  </a:lnTo>
                  <a:lnTo>
                    <a:pt x="2891" y="1429"/>
                  </a:lnTo>
                  <a:lnTo>
                    <a:pt x="2853" y="1456"/>
                  </a:lnTo>
                  <a:lnTo>
                    <a:pt x="2811" y="1494"/>
                  </a:lnTo>
                  <a:lnTo>
                    <a:pt x="2766" y="1546"/>
                  </a:lnTo>
                  <a:lnTo>
                    <a:pt x="2724" y="1602"/>
                  </a:lnTo>
                  <a:lnTo>
                    <a:pt x="2690" y="1659"/>
                  </a:lnTo>
                  <a:lnTo>
                    <a:pt x="2501" y="2008"/>
                  </a:lnTo>
                  <a:lnTo>
                    <a:pt x="2479" y="2043"/>
                  </a:lnTo>
                  <a:lnTo>
                    <a:pt x="2449" y="2081"/>
                  </a:lnTo>
                  <a:lnTo>
                    <a:pt x="2415" y="2119"/>
                  </a:lnTo>
                  <a:lnTo>
                    <a:pt x="2354" y="2173"/>
                  </a:lnTo>
                  <a:lnTo>
                    <a:pt x="2286" y="2219"/>
                  </a:lnTo>
                  <a:lnTo>
                    <a:pt x="2217" y="2252"/>
                  </a:lnTo>
                  <a:lnTo>
                    <a:pt x="2145" y="2274"/>
                  </a:lnTo>
                  <a:lnTo>
                    <a:pt x="2071" y="2286"/>
                  </a:lnTo>
                  <a:lnTo>
                    <a:pt x="1998" y="2286"/>
                  </a:lnTo>
                  <a:lnTo>
                    <a:pt x="1922" y="2274"/>
                  </a:lnTo>
                  <a:lnTo>
                    <a:pt x="1858" y="2254"/>
                  </a:lnTo>
                  <a:lnTo>
                    <a:pt x="1797" y="2226"/>
                  </a:lnTo>
                  <a:lnTo>
                    <a:pt x="1741" y="2193"/>
                  </a:lnTo>
                  <a:lnTo>
                    <a:pt x="1689" y="2151"/>
                  </a:lnTo>
                  <a:lnTo>
                    <a:pt x="1641" y="2103"/>
                  </a:lnTo>
                  <a:lnTo>
                    <a:pt x="1602" y="2049"/>
                  </a:lnTo>
                  <a:lnTo>
                    <a:pt x="1568" y="1992"/>
                  </a:lnTo>
                  <a:lnTo>
                    <a:pt x="1546" y="1942"/>
                  </a:lnTo>
                  <a:lnTo>
                    <a:pt x="1530" y="1892"/>
                  </a:lnTo>
                  <a:lnTo>
                    <a:pt x="1522" y="1844"/>
                  </a:lnTo>
                  <a:lnTo>
                    <a:pt x="1520" y="1799"/>
                  </a:lnTo>
                  <a:lnTo>
                    <a:pt x="1526" y="1755"/>
                  </a:lnTo>
                  <a:lnTo>
                    <a:pt x="1538" y="1717"/>
                  </a:lnTo>
                  <a:lnTo>
                    <a:pt x="2097" y="404"/>
                  </a:lnTo>
                  <a:lnTo>
                    <a:pt x="2115" y="368"/>
                  </a:lnTo>
                  <a:lnTo>
                    <a:pt x="2141" y="330"/>
                  </a:lnTo>
                  <a:lnTo>
                    <a:pt x="2171" y="290"/>
                  </a:lnTo>
                  <a:lnTo>
                    <a:pt x="2207" y="251"/>
                  </a:lnTo>
                  <a:lnTo>
                    <a:pt x="2226" y="233"/>
                  </a:lnTo>
                  <a:lnTo>
                    <a:pt x="2250" y="211"/>
                  </a:lnTo>
                  <a:lnTo>
                    <a:pt x="2280" y="187"/>
                  </a:lnTo>
                  <a:lnTo>
                    <a:pt x="2316" y="161"/>
                  </a:lnTo>
                  <a:lnTo>
                    <a:pt x="2358" y="133"/>
                  </a:lnTo>
                  <a:lnTo>
                    <a:pt x="2404" y="107"/>
                  </a:lnTo>
                  <a:lnTo>
                    <a:pt x="2453" y="81"/>
                  </a:lnTo>
                  <a:lnTo>
                    <a:pt x="2509" y="58"/>
                  </a:lnTo>
                  <a:lnTo>
                    <a:pt x="2571" y="36"/>
                  </a:lnTo>
                  <a:lnTo>
                    <a:pt x="2634" y="20"/>
                  </a:lnTo>
                  <a:lnTo>
                    <a:pt x="2706" y="6"/>
                  </a:lnTo>
                  <a:lnTo>
                    <a:pt x="2780" y="0"/>
                  </a:lnTo>
                  <a:lnTo>
                    <a:pt x="28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latin typeface="Calibri"/>
              </a:endParaRPr>
            </a:p>
          </p:txBody>
        </p:sp>
        <p:sp>
          <p:nvSpPr>
            <p:cNvPr id="20" name="Freeform 22">
              <a:extLst>
                <a:ext uri="{FF2B5EF4-FFF2-40B4-BE49-F238E27FC236}">
                  <a16:creationId xmlns:a16="http://schemas.microsoft.com/office/drawing/2014/main" id="{36D8EE1B-8A88-544F-AFCC-085604345062}"/>
                </a:ext>
              </a:extLst>
            </p:cNvPr>
            <p:cNvSpPr>
              <a:spLocks noEditPoints="1"/>
            </p:cNvSpPr>
            <p:nvPr/>
          </p:nvSpPr>
          <p:spPr bwMode="auto">
            <a:xfrm>
              <a:off x="8393113" y="908051"/>
              <a:ext cx="1611313" cy="1612900"/>
            </a:xfrm>
            <a:custGeom>
              <a:avLst/>
              <a:gdLst>
                <a:gd name="T0" fmla="*/ 1321 w 2029"/>
                <a:gd name="T1" fmla="*/ 1301 h 2032"/>
                <a:gd name="T2" fmla="*/ 1233 w 2029"/>
                <a:gd name="T3" fmla="*/ 1345 h 2032"/>
                <a:gd name="T4" fmla="*/ 1171 w 2029"/>
                <a:gd name="T5" fmla="*/ 1421 h 2032"/>
                <a:gd name="T6" fmla="*/ 1150 w 2029"/>
                <a:gd name="T7" fmla="*/ 1520 h 2032"/>
                <a:gd name="T8" fmla="*/ 1171 w 2029"/>
                <a:gd name="T9" fmla="*/ 1618 h 2032"/>
                <a:gd name="T10" fmla="*/ 1233 w 2029"/>
                <a:gd name="T11" fmla="*/ 1693 h 2032"/>
                <a:gd name="T12" fmla="*/ 1321 w 2029"/>
                <a:gd name="T13" fmla="*/ 1737 h 2032"/>
                <a:gd name="T14" fmla="*/ 1424 w 2029"/>
                <a:gd name="T15" fmla="*/ 1737 h 2032"/>
                <a:gd name="T16" fmla="*/ 1512 w 2029"/>
                <a:gd name="T17" fmla="*/ 1693 h 2032"/>
                <a:gd name="T18" fmla="*/ 1573 w 2029"/>
                <a:gd name="T19" fmla="*/ 1618 h 2032"/>
                <a:gd name="T20" fmla="*/ 1595 w 2029"/>
                <a:gd name="T21" fmla="*/ 1520 h 2032"/>
                <a:gd name="T22" fmla="*/ 1573 w 2029"/>
                <a:gd name="T23" fmla="*/ 1421 h 2032"/>
                <a:gd name="T24" fmla="*/ 1512 w 2029"/>
                <a:gd name="T25" fmla="*/ 1345 h 2032"/>
                <a:gd name="T26" fmla="*/ 1424 w 2029"/>
                <a:gd name="T27" fmla="*/ 1301 h 2032"/>
                <a:gd name="T28" fmla="*/ 632 w 2029"/>
                <a:gd name="T29" fmla="*/ 0 h 2032"/>
                <a:gd name="T30" fmla="*/ 726 w 2029"/>
                <a:gd name="T31" fmla="*/ 8 h 2032"/>
                <a:gd name="T32" fmla="*/ 811 w 2029"/>
                <a:gd name="T33" fmla="*/ 48 h 2032"/>
                <a:gd name="T34" fmla="*/ 1951 w 2029"/>
                <a:gd name="T35" fmla="*/ 1182 h 2032"/>
                <a:gd name="T36" fmla="*/ 2007 w 2029"/>
                <a:gd name="T37" fmla="*/ 1262 h 2032"/>
                <a:gd name="T38" fmla="*/ 2029 w 2029"/>
                <a:gd name="T39" fmla="*/ 1351 h 2032"/>
                <a:gd name="T40" fmla="*/ 2023 w 2029"/>
                <a:gd name="T41" fmla="*/ 1443 h 2032"/>
                <a:gd name="T42" fmla="*/ 1983 w 2029"/>
                <a:gd name="T43" fmla="*/ 1530 h 2032"/>
                <a:gd name="T44" fmla="*/ 1565 w 2029"/>
                <a:gd name="T45" fmla="*/ 1952 h 2032"/>
                <a:gd name="T46" fmla="*/ 1486 w 2029"/>
                <a:gd name="T47" fmla="*/ 2008 h 2032"/>
                <a:gd name="T48" fmla="*/ 1396 w 2029"/>
                <a:gd name="T49" fmla="*/ 2032 h 2032"/>
                <a:gd name="T50" fmla="*/ 1305 w 2029"/>
                <a:gd name="T51" fmla="*/ 2024 h 2032"/>
                <a:gd name="T52" fmla="*/ 1219 w 2029"/>
                <a:gd name="T53" fmla="*/ 1984 h 2032"/>
                <a:gd name="T54" fmla="*/ 77 w 2029"/>
                <a:gd name="T55" fmla="*/ 850 h 2032"/>
                <a:gd name="T56" fmla="*/ 23 w 2029"/>
                <a:gd name="T57" fmla="*/ 770 h 2032"/>
                <a:gd name="T58" fmla="*/ 0 w 2029"/>
                <a:gd name="T59" fmla="*/ 680 h 2032"/>
                <a:gd name="T60" fmla="*/ 8 w 2029"/>
                <a:gd name="T61" fmla="*/ 587 h 2032"/>
                <a:gd name="T62" fmla="*/ 45 w 2029"/>
                <a:gd name="T63" fmla="*/ 501 h 2032"/>
                <a:gd name="T64" fmla="*/ 463 w 2029"/>
                <a:gd name="T65" fmla="*/ 80 h 2032"/>
                <a:gd name="T66" fmla="*/ 543 w 2029"/>
                <a:gd name="T67" fmla="*/ 24 h 2032"/>
                <a:gd name="T68" fmla="*/ 632 w 2029"/>
                <a:gd name="T69" fmla="*/ 0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29" h="2032">
                  <a:moveTo>
                    <a:pt x="1372" y="1295"/>
                  </a:moveTo>
                  <a:lnTo>
                    <a:pt x="1321" y="1301"/>
                  </a:lnTo>
                  <a:lnTo>
                    <a:pt x="1275" y="1319"/>
                  </a:lnTo>
                  <a:lnTo>
                    <a:pt x="1233" y="1345"/>
                  </a:lnTo>
                  <a:lnTo>
                    <a:pt x="1197" y="1379"/>
                  </a:lnTo>
                  <a:lnTo>
                    <a:pt x="1171" y="1421"/>
                  </a:lnTo>
                  <a:lnTo>
                    <a:pt x="1156" y="1468"/>
                  </a:lnTo>
                  <a:lnTo>
                    <a:pt x="1150" y="1520"/>
                  </a:lnTo>
                  <a:lnTo>
                    <a:pt x="1156" y="1572"/>
                  </a:lnTo>
                  <a:lnTo>
                    <a:pt x="1171" y="1618"/>
                  </a:lnTo>
                  <a:lnTo>
                    <a:pt x="1197" y="1659"/>
                  </a:lnTo>
                  <a:lnTo>
                    <a:pt x="1233" y="1693"/>
                  </a:lnTo>
                  <a:lnTo>
                    <a:pt x="1275" y="1721"/>
                  </a:lnTo>
                  <a:lnTo>
                    <a:pt x="1321" y="1737"/>
                  </a:lnTo>
                  <a:lnTo>
                    <a:pt x="1372" y="1743"/>
                  </a:lnTo>
                  <a:lnTo>
                    <a:pt x="1424" y="1737"/>
                  </a:lnTo>
                  <a:lnTo>
                    <a:pt x="1470" y="1721"/>
                  </a:lnTo>
                  <a:lnTo>
                    <a:pt x="1512" y="1693"/>
                  </a:lnTo>
                  <a:lnTo>
                    <a:pt x="1548" y="1659"/>
                  </a:lnTo>
                  <a:lnTo>
                    <a:pt x="1573" y="1618"/>
                  </a:lnTo>
                  <a:lnTo>
                    <a:pt x="1591" y="1572"/>
                  </a:lnTo>
                  <a:lnTo>
                    <a:pt x="1595" y="1520"/>
                  </a:lnTo>
                  <a:lnTo>
                    <a:pt x="1591" y="1468"/>
                  </a:lnTo>
                  <a:lnTo>
                    <a:pt x="1573" y="1421"/>
                  </a:lnTo>
                  <a:lnTo>
                    <a:pt x="1548" y="1379"/>
                  </a:lnTo>
                  <a:lnTo>
                    <a:pt x="1512" y="1345"/>
                  </a:lnTo>
                  <a:lnTo>
                    <a:pt x="1472" y="1319"/>
                  </a:lnTo>
                  <a:lnTo>
                    <a:pt x="1424" y="1301"/>
                  </a:lnTo>
                  <a:lnTo>
                    <a:pt x="1372" y="1295"/>
                  </a:lnTo>
                  <a:close/>
                  <a:moveTo>
                    <a:pt x="632" y="0"/>
                  </a:moveTo>
                  <a:lnTo>
                    <a:pt x="680" y="0"/>
                  </a:lnTo>
                  <a:lnTo>
                    <a:pt x="726" y="8"/>
                  </a:lnTo>
                  <a:lnTo>
                    <a:pt x="770" y="24"/>
                  </a:lnTo>
                  <a:lnTo>
                    <a:pt x="811" y="48"/>
                  </a:lnTo>
                  <a:lnTo>
                    <a:pt x="849" y="80"/>
                  </a:lnTo>
                  <a:lnTo>
                    <a:pt x="1951" y="1182"/>
                  </a:lnTo>
                  <a:lnTo>
                    <a:pt x="1983" y="1220"/>
                  </a:lnTo>
                  <a:lnTo>
                    <a:pt x="2007" y="1262"/>
                  </a:lnTo>
                  <a:lnTo>
                    <a:pt x="2023" y="1305"/>
                  </a:lnTo>
                  <a:lnTo>
                    <a:pt x="2029" y="1351"/>
                  </a:lnTo>
                  <a:lnTo>
                    <a:pt x="2029" y="1397"/>
                  </a:lnTo>
                  <a:lnTo>
                    <a:pt x="2023" y="1443"/>
                  </a:lnTo>
                  <a:lnTo>
                    <a:pt x="2007" y="1488"/>
                  </a:lnTo>
                  <a:lnTo>
                    <a:pt x="1983" y="1530"/>
                  </a:lnTo>
                  <a:lnTo>
                    <a:pt x="1951" y="1568"/>
                  </a:lnTo>
                  <a:lnTo>
                    <a:pt x="1565" y="1952"/>
                  </a:lnTo>
                  <a:lnTo>
                    <a:pt x="1528" y="1984"/>
                  </a:lnTo>
                  <a:lnTo>
                    <a:pt x="1486" y="2008"/>
                  </a:lnTo>
                  <a:lnTo>
                    <a:pt x="1442" y="2024"/>
                  </a:lnTo>
                  <a:lnTo>
                    <a:pt x="1396" y="2032"/>
                  </a:lnTo>
                  <a:lnTo>
                    <a:pt x="1351" y="2032"/>
                  </a:lnTo>
                  <a:lnTo>
                    <a:pt x="1305" y="2024"/>
                  </a:lnTo>
                  <a:lnTo>
                    <a:pt x="1259" y="2008"/>
                  </a:lnTo>
                  <a:lnTo>
                    <a:pt x="1219" y="1984"/>
                  </a:lnTo>
                  <a:lnTo>
                    <a:pt x="1181" y="1952"/>
                  </a:lnTo>
                  <a:lnTo>
                    <a:pt x="77" y="850"/>
                  </a:lnTo>
                  <a:lnTo>
                    <a:pt x="45" y="812"/>
                  </a:lnTo>
                  <a:lnTo>
                    <a:pt x="23" y="770"/>
                  </a:lnTo>
                  <a:lnTo>
                    <a:pt x="8" y="726"/>
                  </a:lnTo>
                  <a:lnTo>
                    <a:pt x="0" y="680"/>
                  </a:lnTo>
                  <a:lnTo>
                    <a:pt x="0" y="633"/>
                  </a:lnTo>
                  <a:lnTo>
                    <a:pt x="8" y="587"/>
                  </a:lnTo>
                  <a:lnTo>
                    <a:pt x="23" y="543"/>
                  </a:lnTo>
                  <a:lnTo>
                    <a:pt x="45" y="501"/>
                  </a:lnTo>
                  <a:lnTo>
                    <a:pt x="77" y="464"/>
                  </a:lnTo>
                  <a:lnTo>
                    <a:pt x="463" y="80"/>
                  </a:lnTo>
                  <a:lnTo>
                    <a:pt x="501" y="48"/>
                  </a:lnTo>
                  <a:lnTo>
                    <a:pt x="543" y="24"/>
                  </a:lnTo>
                  <a:lnTo>
                    <a:pt x="587" y="8"/>
                  </a:lnTo>
                  <a:lnTo>
                    <a:pt x="6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prstClr val="black"/>
                </a:solidFill>
                <a:latin typeface="Calibri"/>
              </a:endParaRPr>
            </a:p>
          </p:txBody>
        </p:sp>
      </p:grpSp>
      <p:sp>
        <p:nvSpPr>
          <p:cNvPr id="21" name="TextBox 32">
            <a:extLst>
              <a:ext uri="{FF2B5EF4-FFF2-40B4-BE49-F238E27FC236}">
                <a16:creationId xmlns:a16="http://schemas.microsoft.com/office/drawing/2014/main" id="{D232B4F0-0C1E-B34E-9D2A-807096293CE3}"/>
              </a:ext>
            </a:extLst>
          </p:cNvPr>
          <p:cNvSpPr txBox="1"/>
          <p:nvPr/>
        </p:nvSpPr>
        <p:spPr>
          <a:xfrm>
            <a:off x="3229707" y="2369514"/>
            <a:ext cx="1958072" cy="646331"/>
          </a:xfrm>
          <a:prstGeom prst="rect">
            <a:avLst/>
          </a:prstGeom>
          <a:noFill/>
        </p:spPr>
        <p:txBody>
          <a:bodyPr wrap="square" rtlCol="0">
            <a:spAutoFit/>
          </a:bodyPr>
          <a:lstStyle/>
          <a:p>
            <a:r>
              <a:rPr lang="en-IN" sz="1800" b="1" dirty="0">
                <a:solidFill>
                  <a:prstClr val="white"/>
                </a:solidFill>
                <a:latin typeface="Arial" pitchFamily="34" charset="0"/>
                <a:cs typeface="Arial" pitchFamily="34" charset="0"/>
              </a:rPr>
              <a:t>Strengths</a:t>
            </a:r>
          </a:p>
          <a:p>
            <a:r>
              <a:rPr lang="en-IN" b="1" dirty="0" err="1">
                <a:solidFill>
                  <a:prstClr val="white"/>
                </a:solidFill>
                <a:latin typeface="Arial" pitchFamily="34" charset="0"/>
                <a:cs typeface="Arial" pitchFamily="34" charset="0"/>
              </a:rPr>
              <a:t>Stärken</a:t>
            </a:r>
            <a:endParaRPr lang="en-IN" sz="1800" b="1" dirty="0">
              <a:solidFill>
                <a:prstClr val="white"/>
              </a:solidFill>
              <a:latin typeface="Arial" pitchFamily="34" charset="0"/>
              <a:cs typeface="Arial" pitchFamily="34" charset="0"/>
            </a:endParaRPr>
          </a:p>
        </p:txBody>
      </p:sp>
      <p:sp>
        <p:nvSpPr>
          <p:cNvPr id="22" name="TextBox 33">
            <a:extLst>
              <a:ext uri="{FF2B5EF4-FFF2-40B4-BE49-F238E27FC236}">
                <a16:creationId xmlns:a16="http://schemas.microsoft.com/office/drawing/2014/main" id="{004E80AF-FED9-6743-B7C7-B791F4710B86}"/>
              </a:ext>
            </a:extLst>
          </p:cNvPr>
          <p:cNvSpPr txBox="1"/>
          <p:nvPr/>
        </p:nvSpPr>
        <p:spPr>
          <a:xfrm>
            <a:off x="6411915" y="2369514"/>
            <a:ext cx="1958072" cy="646331"/>
          </a:xfrm>
          <a:prstGeom prst="rect">
            <a:avLst/>
          </a:prstGeom>
          <a:noFill/>
        </p:spPr>
        <p:txBody>
          <a:bodyPr wrap="square" rtlCol="0">
            <a:spAutoFit/>
          </a:bodyPr>
          <a:lstStyle/>
          <a:p>
            <a:pPr algn="r"/>
            <a:r>
              <a:rPr lang="en-IN" sz="1800" b="1" dirty="0">
                <a:solidFill>
                  <a:prstClr val="white"/>
                </a:solidFill>
                <a:latin typeface="Arial" pitchFamily="34" charset="0"/>
                <a:cs typeface="Arial" pitchFamily="34" charset="0"/>
              </a:rPr>
              <a:t>Weaknesses</a:t>
            </a:r>
          </a:p>
          <a:p>
            <a:pPr algn="r"/>
            <a:r>
              <a:rPr lang="en-IN" b="1" dirty="0" err="1">
                <a:solidFill>
                  <a:prstClr val="white"/>
                </a:solidFill>
                <a:latin typeface="Arial" pitchFamily="34" charset="0"/>
                <a:cs typeface="Arial" pitchFamily="34" charset="0"/>
              </a:rPr>
              <a:t>Schwächen</a:t>
            </a:r>
            <a:endParaRPr lang="en-IN" sz="1800" b="1" dirty="0">
              <a:solidFill>
                <a:prstClr val="white"/>
              </a:solidFill>
              <a:latin typeface="Arial" pitchFamily="34" charset="0"/>
              <a:cs typeface="Arial" pitchFamily="34" charset="0"/>
            </a:endParaRPr>
          </a:p>
        </p:txBody>
      </p:sp>
      <p:sp>
        <p:nvSpPr>
          <p:cNvPr id="23" name="TextBox 34">
            <a:extLst>
              <a:ext uri="{FF2B5EF4-FFF2-40B4-BE49-F238E27FC236}">
                <a16:creationId xmlns:a16="http://schemas.microsoft.com/office/drawing/2014/main" id="{74048151-6603-E048-B5D5-D4A3D11C3E8C}"/>
              </a:ext>
            </a:extLst>
          </p:cNvPr>
          <p:cNvSpPr txBox="1"/>
          <p:nvPr/>
        </p:nvSpPr>
        <p:spPr>
          <a:xfrm>
            <a:off x="3229707" y="4925041"/>
            <a:ext cx="1958072" cy="646331"/>
          </a:xfrm>
          <a:prstGeom prst="rect">
            <a:avLst/>
          </a:prstGeom>
          <a:noFill/>
        </p:spPr>
        <p:txBody>
          <a:bodyPr wrap="square" rtlCol="0">
            <a:spAutoFit/>
          </a:bodyPr>
          <a:lstStyle/>
          <a:p>
            <a:r>
              <a:rPr lang="en-IN" sz="1800" b="1" dirty="0">
                <a:solidFill>
                  <a:prstClr val="white"/>
                </a:solidFill>
                <a:latin typeface="Arial" pitchFamily="34" charset="0"/>
                <a:cs typeface="Arial" pitchFamily="34" charset="0"/>
              </a:rPr>
              <a:t>Opportunities</a:t>
            </a:r>
          </a:p>
          <a:p>
            <a:r>
              <a:rPr lang="en-IN" b="1" dirty="0" err="1">
                <a:solidFill>
                  <a:prstClr val="white"/>
                </a:solidFill>
                <a:latin typeface="Arial" pitchFamily="34" charset="0"/>
                <a:cs typeface="Arial" pitchFamily="34" charset="0"/>
              </a:rPr>
              <a:t>Chancen</a:t>
            </a:r>
            <a:endParaRPr lang="en-IN" sz="1800" b="1" dirty="0">
              <a:solidFill>
                <a:prstClr val="white"/>
              </a:solidFill>
              <a:latin typeface="Arial" pitchFamily="34" charset="0"/>
              <a:cs typeface="Arial" pitchFamily="34" charset="0"/>
            </a:endParaRPr>
          </a:p>
        </p:txBody>
      </p:sp>
      <p:sp>
        <p:nvSpPr>
          <p:cNvPr id="24" name="TextBox 35">
            <a:extLst>
              <a:ext uri="{FF2B5EF4-FFF2-40B4-BE49-F238E27FC236}">
                <a16:creationId xmlns:a16="http://schemas.microsoft.com/office/drawing/2014/main" id="{39A6FA67-19B4-164C-B65F-751CC216634F}"/>
              </a:ext>
            </a:extLst>
          </p:cNvPr>
          <p:cNvSpPr txBox="1"/>
          <p:nvPr/>
        </p:nvSpPr>
        <p:spPr>
          <a:xfrm>
            <a:off x="6411915" y="4925041"/>
            <a:ext cx="1958072" cy="646331"/>
          </a:xfrm>
          <a:prstGeom prst="rect">
            <a:avLst/>
          </a:prstGeom>
          <a:noFill/>
        </p:spPr>
        <p:txBody>
          <a:bodyPr wrap="square" rtlCol="0">
            <a:spAutoFit/>
          </a:bodyPr>
          <a:lstStyle/>
          <a:p>
            <a:pPr algn="r"/>
            <a:r>
              <a:rPr lang="en-IN" sz="1800" b="1" dirty="0">
                <a:solidFill>
                  <a:prstClr val="white"/>
                </a:solidFill>
                <a:latin typeface="Arial" pitchFamily="34" charset="0"/>
                <a:cs typeface="Arial" pitchFamily="34" charset="0"/>
              </a:rPr>
              <a:t>Threats</a:t>
            </a:r>
          </a:p>
          <a:p>
            <a:pPr algn="r"/>
            <a:r>
              <a:rPr lang="en-IN" b="1" dirty="0" err="1">
                <a:solidFill>
                  <a:prstClr val="white"/>
                </a:solidFill>
                <a:latin typeface="Arial" pitchFamily="34" charset="0"/>
                <a:cs typeface="Arial" pitchFamily="34" charset="0"/>
              </a:rPr>
              <a:t>Gefahren</a:t>
            </a:r>
            <a:endParaRPr lang="en-IN" sz="1800" b="1" dirty="0">
              <a:solidFill>
                <a:prstClr val="white"/>
              </a:solidFill>
              <a:latin typeface="Arial" pitchFamily="34" charset="0"/>
              <a:cs typeface="Arial" pitchFamily="34" charset="0"/>
            </a:endParaRPr>
          </a:p>
        </p:txBody>
      </p:sp>
      <p:sp>
        <p:nvSpPr>
          <p:cNvPr id="25" name="Rectangle 36">
            <a:extLst>
              <a:ext uri="{FF2B5EF4-FFF2-40B4-BE49-F238E27FC236}">
                <a16:creationId xmlns:a16="http://schemas.microsoft.com/office/drawing/2014/main" id="{934D6EE5-D969-CF47-BB2E-7A05E251CD93}"/>
              </a:ext>
            </a:extLst>
          </p:cNvPr>
          <p:cNvSpPr/>
          <p:nvPr/>
        </p:nvSpPr>
        <p:spPr>
          <a:xfrm>
            <a:off x="3229707" y="3022358"/>
            <a:ext cx="1958072" cy="523220"/>
          </a:xfrm>
          <a:prstGeom prst="rect">
            <a:avLst/>
          </a:prstGeom>
        </p:spPr>
        <p:txBody>
          <a:bodyPr wrap="square">
            <a:spAutoFit/>
          </a:bodyPr>
          <a:lstStyle/>
          <a:p>
            <a:r>
              <a:rPr lang="en-IN" sz="1400" dirty="0">
                <a:solidFill>
                  <a:prstClr val="white"/>
                </a:solidFill>
                <a:latin typeface="Arial" pitchFamily="34" charset="0"/>
                <a:cs typeface="Arial" pitchFamily="34" charset="0"/>
              </a:rPr>
              <a:t>Was </a:t>
            </a:r>
            <a:r>
              <a:rPr lang="en-IN" sz="1400" dirty="0" err="1">
                <a:solidFill>
                  <a:prstClr val="white"/>
                </a:solidFill>
                <a:latin typeface="Arial" pitchFamily="34" charset="0"/>
                <a:cs typeface="Arial" pitchFamily="34" charset="0"/>
              </a:rPr>
              <a:t>ist</a:t>
            </a:r>
            <a:r>
              <a:rPr lang="en-IN" sz="1400" dirty="0">
                <a:solidFill>
                  <a:prstClr val="white"/>
                </a:solidFill>
                <a:latin typeface="Arial" pitchFamily="34" charset="0"/>
                <a:cs typeface="Arial" pitchFamily="34" charset="0"/>
              </a:rPr>
              <a:t> gut? </a:t>
            </a:r>
            <a:br>
              <a:rPr lang="en-IN" sz="1400" dirty="0">
                <a:solidFill>
                  <a:prstClr val="white"/>
                </a:solidFill>
                <a:latin typeface="Arial" pitchFamily="34" charset="0"/>
                <a:cs typeface="Arial" pitchFamily="34" charset="0"/>
              </a:rPr>
            </a:br>
            <a:r>
              <a:rPr lang="en-IN" sz="1400" dirty="0">
                <a:solidFill>
                  <a:prstClr val="white"/>
                </a:solidFill>
                <a:latin typeface="Arial" pitchFamily="34" charset="0"/>
                <a:cs typeface="Arial" pitchFamily="34" charset="0"/>
              </a:rPr>
              <a:t>Was </a:t>
            </a:r>
            <a:r>
              <a:rPr lang="en-IN" sz="1400" dirty="0" err="1">
                <a:solidFill>
                  <a:prstClr val="white"/>
                </a:solidFill>
                <a:latin typeface="Arial" pitchFamily="34" charset="0"/>
                <a:cs typeface="Arial" pitchFamily="34" charset="0"/>
              </a:rPr>
              <a:t>gefällt</a:t>
            </a:r>
            <a:r>
              <a:rPr lang="en-IN" sz="1400" dirty="0">
                <a:solidFill>
                  <a:prstClr val="white"/>
                </a:solidFill>
                <a:latin typeface="Arial" pitchFamily="34" charset="0"/>
                <a:cs typeface="Arial" pitchFamily="34" charset="0"/>
              </a:rPr>
              <a:t> </a:t>
            </a:r>
            <a:r>
              <a:rPr lang="en-IN" sz="1400" dirty="0" err="1">
                <a:solidFill>
                  <a:prstClr val="white"/>
                </a:solidFill>
                <a:latin typeface="Arial" pitchFamily="34" charset="0"/>
                <a:cs typeface="Arial" pitchFamily="34" charset="0"/>
              </a:rPr>
              <a:t>mir</a:t>
            </a:r>
            <a:r>
              <a:rPr lang="en-IN" sz="1400" dirty="0">
                <a:solidFill>
                  <a:prstClr val="white"/>
                </a:solidFill>
                <a:latin typeface="Arial" pitchFamily="34" charset="0"/>
                <a:cs typeface="Arial" pitchFamily="34" charset="0"/>
              </a:rPr>
              <a:t>?</a:t>
            </a:r>
          </a:p>
        </p:txBody>
      </p:sp>
      <p:sp>
        <p:nvSpPr>
          <p:cNvPr id="26" name="Rectangle 37">
            <a:extLst>
              <a:ext uri="{FF2B5EF4-FFF2-40B4-BE49-F238E27FC236}">
                <a16:creationId xmlns:a16="http://schemas.microsoft.com/office/drawing/2014/main" id="{E59CD718-F3CA-D84E-A3E5-541232BD9500}"/>
              </a:ext>
            </a:extLst>
          </p:cNvPr>
          <p:cNvSpPr/>
          <p:nvPr/>
        </p:nvSpPr>
        <p:spPr>
          <a:xfrm>
            <a:off x="3229706" y="5493385"/>
            <a:ext cx="2410683" cy="738664"/>
          </a:xfrm>
          <a:prstGeom prst="rect">
            <a:avLst/>
          </a:prstGeom>
        </p:spPr>
        <p:txBody>
          <a:bodyPr wrap="square">
            <a:spAutoFit/>
          </a:bodyPr>
          <a:lstStyle/>
          <a:p>
            <a:r>
              <a:rPr lang="en-IN" sz="1400" dirty="0">
                <a:solidFill>
                  <a:prstClr val="white"/>
                </a:solidFill>
                <a:latin typeface="Arial" pitchFamily="34" charset="0"/>
                <a:cs typeface="Arial" pitchFamily="34" charset="0"/>
              </a:rPr>
              <a:t>Wo </a:t>
            </a:r>
            <a:r>
              <a:rPr lang="en-IN" sz="1400" dirty="0" err="1">
                <a:solidFill>
                  <a:prstClr val="white"/>
                </a:solidFill>
                <a:latin typeface="Arial" pitchFamily="34" charset="0"/>
                <a:cs typeface="Arial" pitchFamily="34" charset="0"/>
              </a:rPr>
              <a:t>liegen</a:t>
            </a:r>
            <a:r>
              <a:rPr lang="en-IN" sz="1400" dirty="0">
                <a:solidFill>
                  <a:prstClr val="white"/>
                </a:solidFill>
                <a:latin typeface="Arial" pitchFamily="34" charset="0"/>
                <a:cs typeface="Arial" pitchFamily="34" charset="0"/>
              </a:rPr>
              <a:t> die </a:t>
            </a:r>
            <a:r>
              <a:rPr lang="en-IN" sz="1400" dirty="0" err="1">
                <a:solidFill>
                  <a:prstClr val="white"/>
                </a:solidFill>
                <a:latin typeface="Arial" pitchFamily="34" charset="0"/>
                <a:cs typeface="Arial" pitchFamily="34" charset="0"/>
              </a:rPr>
              <a:t>Chancen</a:t>
            </a:r>
            <a:r>
              <a:rPr lang="en-IN" sz="1400" dirty="0">
                <a:solidFill>
                  <a:prstClr val="white"/>
                </a:solidFill>
                <a:latin typeface="Arial" pitchFamily="34" charset="0"/>
                <a:cs typeface="Arial" pitchFamily="34" charset="0"/>
              </a:rPr>
              <a:t>, </a:t>
            </a:r>
            <a:r>
              <a:rPr lang="en-IN" sz="1400" dirty="0" err="1">
                <a:solidFill>
                  <a:prstClr val="white"/>
                </a:solidFill>
                <a:latin typeface="Arial" pitchFamily="34" charset="0"/>
                <a:cs typeface="Arial" pitchFamily="34" charset="0"/>
              </a:rPr>
              <a:t>Vorteile</a:t>
            </a:r>
            <a:r>
              <a:rPr lang="en-IN" sz="1400" dirty="0">
                <a:solidFill>
                  <a:prstClr val="white"/>
                </a:solidFill>
                <a:latin typeface="Arial" pitchFamily="34" charset="0"/>
                <a:cs typeface="Arial" pitchFamily="34" charset="0"/>
              </a:rPr>
              <a:t>?</a:t>
            </a:r>
            <a:br>
              <a:rPr lang="en-IN" sz="1400" dirty="0">
                <a:solidFill>
                  <a:prstClr val="white"/>
                </a:solidFill>
                <a:latin typeface="Arial" pitchFamily="34" charset="0"/>
                <a:cs typeface="Arial" pitchFamily="34" charset="0"/>
              </a:rPr>
            </a:br>
            <a:r>
              <a:rPr lang="en-IN" sz="1400" dirty="0">
                <a:solidFill>
                  <a:prstClr val="white"/>
                </a:solidFill>
                <a:latin typeface="Arial" pitchFamily="34" charset="0"/>
                <a:cs typeface="Arial" pitchFamily="34" charset="0"/>
              </a:rPr>
              <a:t>Was </a:t>
            </a:r>
            <a:r>
              <a:rPr lang="en-IN" sz="1400" dirty="0" err="1">
                <a:solidFill>
                  <a:prstClr val="white"/>
                </a:solidFill>
                <a:latin typeface="Arial" pitchFamily="34" charset="0"/>
                <a:cs typeface="Arial" pitchFamily="34" charset="0"/>
              </a:rPr>
              <a:t>ist</a:t>
            </a:r>
            <a:r>
              <a:rPr lang="en-IN" sz="1400" dirty="0">
                <a:solidFill>
                  <a:prstClr val="white"/>
                </a:solidFill>
                <a:latin typeface="Arial" pitchFamily="34" charset="0"/>
                <a:cs typeface="Arial" pitchFamily="34" charset="0"/>
              </a:rPr>
              <a:t> </a:t>
            </a:r>
            <a:r>
              <a:rPr lang="en-IN" sz="1400" dirty="0" err="1">
                <a:solidFill>
                  <a:prstClr val="white"/>
                </a:solidFill>
                <a:latin typeface="Arial" pitchFamily="34" charset="0"/>
                <a:cs typeface="Arial" pitchFamily="34" charset="0"/>
              </a:rPr>
              <a:t>ausbaubar</a:t>
            </a:r>
            <a:r>
              <a:rPr lang="en-IN" sz="1400" dirty="0">
                <a:solidFill>
                  <a:prstClr val="white"/>
                </a:solidFill>
                <a:latin typeface="Arial" pitchFamily="34" charset="0"/>
                <a:cs typeface="Arial" pitchFamily="34" charset="0"/>
              </a:rPr>
              <a:t>?</a:t>
            </a:r>
          </a:p>
        </p:txBody>
      </p:sp>
      <p:sp>
        <p:nvSpPr>
          <p:cNvPr id="27" name="Rectangle 38">
            <a:extLst>
              <a:ext uri="{FF2B5EF4-FFF2-40B4-BE49-F238E27FC236}">
                <a16:creationId xmlns:a16="http://schemas.microsoft.com/office/drawing/2014/main" id="{5BAD54AA-16DC-CD43-BDA5-2B43201DE88B}"/>
              </a:ext>
            </a:extLst>
          </p:cNvPr>
          <p:cNvSpPr/>
          <p:nvPr/>
        </p:nvSpPr>
        <p:spPr>
          <a:xfrm>
            <a:off x="6411915" y="3037114"/>
            <a:ext cx="1958072" cy="523220"/>
          </a:xfrm>
          <a:prstGeom prst="rect">
            <a:avLst/>
          </a:prstGeom>
        </p:spPr>
        <p:txBody>
          <a:bodyPr wrap="square">
            <a:spAutoFit/>
          </a:bodyPr>
          <a:lstStyle/>
          <a:p>
            <a:pPr algn="r"/>
            <a:r>
              <a:rPr lang="en-IN" sz="1400" dirty="0">
                <a:solidFill>
                  <a:prstClr val="white"/>
                </a:solidFill>
                <a:latin typeface="Arial" pitchFamily="34" charset="0"/>
                <a:cs typeface="Arial" pitchFamily="34" charset="0"/>
              </a:rPr>
              <a:t>Was </a:t>
            </a:r>
            <a:r>
              <a:rPr lang="en-IN" sz="1400" dirty="0" err="1">
                <a:solidFill>
                  <a:prstClr val="white"/>
                </a:solidFill>
                <a:latin typeface="Arial" pitchFamily="34" charset="0"/>
                <a:cs typeface="Arial" pitchFamily="34" charset="0"/>
              </a:rPr>
              <a:t>ist</a:t>
            </a:r>
            <a:r>
              <a:rPr lang="en-IN" sz="1400" dirty="0">
                <a:solidFill>
                  <a:prstClr val="white"/>
                </a:solidFill>
                <a:latin typeface="Arial" pitchFamily="34" charset="0"/>
                <a:cs typeface="Arial" pitchFamily="34" charset="0"/>
              </a:rPr>
              <a:t> </a:t>
            </a:r>
            <a:r>
              <a:rPr lang="en-IN" sz="1400" dirty="0" err="1">
                <a:solidFill>
                  <a:prstClr val="white"/>
                </a:solidFill>
                <a:latin typeface="Arial" pitchFamily="34" charset="0"/>
                <a:cs typeface="Arial" pitchFamily="34" charset="0"/>
              </a:rPr>
              <a:t>schwierig</a:t>
            </a:r>
            <a:r>
              <a:rPr lang="en-IN" sz="1400" dirty="0">
                <a:solidFill>
                  <a:prstClr val="white"/>
                </a:solidFill>
                <a:latin typeface="Arial" pitchFamily="34" charset="0"/>
                <a:cs typeface="Arial" pitchFamily="34" charset="0"/>
              </a:rPr>
              <a:t>? Was </a:t>
            </a:r>
            <a:r>
              <a:rPr lang="en-IN" sz="1400" dirty="0" err="1">
                <a:solidFill>
                  <a:prstClr val="white"/>
                </a:solidFill>
                <a:latin typeface="Arial" pitchFamily="34" charset="0"/>
                <a:cs typeface="Arial" pitchFamily="34" charset="0"/>
              </a:rPr>
              <a:t>fehlt</a:t>
            </a:r>
            <a:r>
              <a:rPr lang="en-IN" sz="1400" dirty="0">
                <a:solidFill>
                  <a:prstClr val="white"/>
                </a:solidFill>
                <a:latin typeface="Arial" pitchFamily="34" charset="0"/>
                <a:cs typeface="Arial" pitchFamily="34" charset="0"/>
              </a:rPr>
              <a:t>? </a:t>
            </a:r>
          </a:p>
        </p:txBody>
      </p:sp>
      <p:sp>
        <p:nvSpPr>
          <p:cNvPr id="28" name="Rectangle 39">
            <a:extLst>
              <a:ext uri="{FF2B5EF4-FFF2-40B4-BE49-F238E27FC236}">
                <a16:creationId xmlns:a16="http://schemas.microsoft.com/office/drawing/2014/main" id="{62E9D855-DE52-574A-A76C-EFA19ECF3EDF}"/>
              </a:ext>
            </a:extLst>
          </p:cNvPr>
          <p:cNvSpPr/>
          <p:nvPr/>
        </p:nvSpPr>
        <p:spPr>
          <a:xfrm>
            <a:off x="6111362" y="5493385"/>
            <a:ext cx="2258625" cy="738664"/>
          </a:xfrm>
          <a:prstGeom prst="rect">
            <a:avLst/>
          </a:prstGeom>
        </p:spPr>
        <p:txBody>
          <a:bodyPr wrap="square">
            <a:spAutoFit/>
          </a:bodyPr>
          <a:lstStyle/>
          <a:p>
            <a:pPr algn="r"/>
            <a:r>
              <a:rPr lang="en-IN" sz="1400" dirty="0">
                <a:solidFill>
                  <a:prstClr val="white"/>
                </a:solidFill>
                <a:latin typeface="Arial" pitchFamily="34" charset="0"/>
                <a:cs typeface="Arial" pitchFamily="34" charset="0"/>
              </a:rPr>
              <a:t> Wo </a:t>
            </a:r>
            <a:r>
              <a:rPr lang="en-IN" sz="1400" dirty="0" err="1">
                <a:solidFill>
                  <a:prstClr val="white"/>
                </a:solidFill>
                <a:latin typeface="Arial" pitchFamily="34" charset="0"/>
                <a:cs typeface="Arial" pitchFamily="34" charset="0"/>
              </a:rPr>
              <a:t>lauern</a:t>
            </a:r>
            <a:r>
              <a:rPr lang="en-IN" sz="1400" dirty="0">
                <a:solidFill>
                  <a:prstClr val="white"/>
                </a:solidFill>
                <a:latin typeface="Arial" pitchFamily="34" charset="0"/>
                <a:cs typeface="Arial" pitchFamily="34" charset="0"/>
              </a:rPr>
              <a:t> </a:t>
            </a:r>
            <a:r>
              <a:rPr lang="en-IN" sz="1400" dirty="0" err="1">
                <a:solidFill>
                  <a:prstClr val="white"/>
                </a:solidFill>
                <a:latin typeface="Arial" pitchFamily="34" charset="0"/>
                <a:cs typeface="Arial" pitchFamily="34" charset="0"/>
              </a:rPr>
              <a:t>Gefahren</a:t>
            </a:r>
            <a:r>
              <a:rPr lang="en-IN" sz="1400" dirty="0">
                <a:solidFill>
                  <a:prstClr val="white"/>
                </a:solidFill>
                <a:latin typeface="Arial" pitchFamily="34" charset="0"/>
                <a:cs typeface="Arial" pitchFamily="34" charset="0"/>
              </a:rPr>
              <a:t>?</a:t>
            </a:r>
            <a:br>
              <a:rPr lang="en-IN" sz="1400" dirty="0">
                <a:solidFill>
                  <a:prstClr val="white"/>
                </a:solidFill>
                <a:latin typeface="Arial" pitchFamily="34" charset="0"/>
                <a:cs typeface="Arial" pitchFamily="34" charset="0"/>
              </a:rPr>
            </a:br>
            <a:r>
              <a:rPr lang="en-IN" sz="1400" dirty="0" err="1">
                <a:solidFill>
                  <a:prstClr val="white"/>
                </a:solidFill>
                <a:latin typeface="Arial" pitchFamily="34" charset="0"/>
                <a:cs typeface="Arial" pitchFamily="34" charset="0"/>
              </a:rPr>
              <a:t>Könnte</a:t>
            </a:r>
            <a:r>
              <a:rPr lang="en-IN" sz="1400" dirty="0">
                <a:solidFill>
                  <a:prstClr val="white"/>
                </a:solidFill>
                <a:latin typeface="Arial" pitchFamily="34" charset="0"/>
                <a:cs typeface="Arial" pitchFamily="34" charset="0"/>
              </a:rPr>
              <a:t> </a:t>
            </a:r>
            <a:r>
              <a:rPr lang="en-IN" sz="1400" dirty="0" err="1">
                <a:solidFill>
                  <a:prstClr val="white"/>
                </a:solidFill>
                <a:latin typeface="Arial" pitchFamily="34" charset="0"/>
                <a:cs typeface="Arial" pitchFamily="34" charset="0"/>
              </a:rPr>
              <a:t>es</a:t>
            </a:r>
            <a:r>
              <a:rPr lang="en-IN" sz="1400" dirty="0">
                <a:solidFill>
                  <a:prstClr val="white"/>
                </a:solidFill>
                <a:latin typeface="Arial" pitchFamily="34" charset="0"/>
                <a:cs typeface="Arial" pitchFamily="34" charset="0"/>
              </a:rPr>
              <a:t> </a:t>
            </a:r>
            <a:r>
              <a:rPr lang="en-IN" sz="1400" dirty="0" err="1">
                <a:solidFill>
                  <a:prstClr val="white"/>
                </a:solidFill>
                <a:latin typeface="Arial" pitchFamily="34" charset="0"/>
                <a:cs typeface="Arial" pitchFamily="34" charset="0"/>
              </a:rPr>
              <a:t>Widerstand</a:t>
            </a:r>
            <a:r>
              <a:rPr lang="en-IN" sz="1400" dirty="0">
                <a:solidFill>
                  <a:prstClr val="white"/>
                </a:solidFill>
                <a:latin typeface="Arial" pitchFamily="34" charset="0"/>
                <a:cs typeface="Arial" pitchFamily="34" charset="0"/>
              </a:rPr>
              <a:t> </a:t>
            </a:r>
            <a:r>
              <a:rPr lang="en-IN" sz="1400" dirty="0" err="1">
                <a:solidFill>
                  <a:prstClr val="white"/>
                </a:solidFill>
                <a:latin typeface="Arial" pitchFamily="34" charset="0"/>
                <a:cs typeface="Arial" pitchFamily="34" charset="0"/>
              </a:rPr>
              <a:t>geben</a:t>
            </a:r>
            <a:r>
              <a:rPr lang="en-IN" sz="1400" dirty="0">
                <a:solidFill>
                  <a:prstClr val="white"/>
                </a:solidFill>
                <a:latin typeface="Arial" pitchFamily="34" charset="0"/>
                <a:cs typeface="Arial" pitchFamily="34" charset="0"/>
              </a:rPr>
              <a:t>? </a:t>
            </a:r>
          </a:p>
        </p:txBody>
      </p:sp>
      <p:sp>
        <p:nvSpPr>
          <p:cNvPr id="29" name="Geschweifte Klammer links 28">
            <a:extLst>
              <a:ext uri="{FF2B5EF4-FFF2-40B4-BE49-F238E27FC236}">
                <a16:creationId xmlns:a16="http://schemas.microsoft.com/office/drawing/2014/main" id="{1EEAAE0A-6081-4CCB-84A2-A0887E1A20F9}"/>
              </a:ext>
            </a:extLst>
          </p:cNvPr>
          <p:cNvSpPr/>
          <p:nvPr/>
        </p:nvSpPr>
        <p:spPr bwMode="auto">
          <a:xfrm>
            <a:off x="1775021" y="1322108"/>
            <a:ext cx="302016" cy="2322916"/>
          </a:xfrm>
          <a:prstGeom prst="leftBrace">
            <a:avLst/>
          </a:prstGeom>
          <a:noFill/>
          <a:ln w="1079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endParaRPr>
          </a:p>
        </p:txBody>
      </p:sp>
      <p:sp>
        <p:nvSpPr>
          <p:cNvPr id="30" name="Geschweifte Klammer links 29">
            <a:extLst>
              <a:ext uri="{FF2B5EF4-FFF2-40B4-BE49-F238E27FC236}">
                <a16:creationId xmlns:a16="http://schemas.microsoft.com/office/drawing/2014/main" id="{B9DFA806-4578-4AC5-935E-1B51CED26382}"/>
              </a:ext>
            </a:extLst>
          </p:cNvPr>
          <p:cNvSpPr/>
          <p:nvPr/>
        </p:nvSpPr>
        <p:spPr bwMode="auto">
          <a:xfrm>
            <a:off x="1775021" y="3909133"/>
            <a:ext cx="302016" cy="2322916"/>
          </a:xfrm>
          <a:prstGeom prst="leftBrace">
            <a:avLst/>
          </a:prstGeom>
          <a:noFill/>
          <a:ln w="1079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endParaRPr>
          </a:p>
        </p:txBody>
      </p:sp>
      <p:sp>
        <p:nvSpPr>
          <p:cNvPr id="31" name="Textfeld 30">
            <a:extLst>
              <a:ext uri="{FF2B5EF4-FFF2-40B4-BE49-F238E27FC236}">
                <a16:creationId xmlns:a16="http://schemas.microsoft.com/office/drawing/2014/main" id="{BDA4F3B9-811D-4B18-B992-647915332666}"/>
              </a:ext>
            </a:extLst>
          </p:cNvPr>
          <p:cNvSpPr txBox="1"/>
          <p:nvPr/>
        </p:nvSpPr>
        <p:spPr>
          <a:xfrm rot="16200000">
            <a:off x="-731597" y="2300414"/>
            <a:ext cx="2402817" cy="408663"/>
          </a:xfrm>
          <a:prstGeom prst="rect">
            <a:avLst/>
          </a:prstGeom>
          <a:noFill/>
        </p:spPr>
        <p:txBody>
          <a:bodyPr vert="horz" wrap="square" lIns="0" tIns="0" rIns="0" bIns="0" rtlCol="0">
            <a:noAutofit/>
          </a:bodyPr>
          <a:lstStyle/>
          <a:p>
            <a:pPr algn="ctr" defTabSz="913851" fontAlgn="base">
              <a:spcBef>
                <a:spcPts val="900"/>
              </a:spcBef>
              <a:spcAft>
                <a:spcPts val="300"/>
              </a:spcAft>
              <a:buClr>
                <a:srgbClr val="00792C"/>
              </a:buClr>
              <a:buSzPct val="100000"/>
            </a:pPr>
            <a:r>
              <a:rPr lang="de-CH" sz="1400" b="1" kern="0" dirty="0">
                <a:solidFill>
                  <a:schemeClr val="tx2"/>
                </a:solidFill>
                <a:latin typeface="Arial" panose="020B0604020202020204" pitchFamily="34" charset="0"/>
                <a:cs typeface="Arial" panose="020B0604020202020204" pitchFamily="34" charset="0"/>
              </a:rPr>
              <a:t>Interne Schulanalyse</a:t>
            </a:r>
            <a:r>
              <a:rPr lang="de-CH" sz="1400" kern="0" dirty="0">
                <a:solidFill>
                  <a:prstClr val="black"/>
                </a:solidFill>
                <a:latin typeface="Arial" panose="020B0604020202020204" pitchFamily="34" charset="0"/>
                <a:cs typeface="Arial" panose="020B0604020202020204" pitchFamily="34" charset="0"/>
              </a:rPr>
              <a:t/>
            </a:r>
            <a:br>
              <a:rPr lang="de-CH" sz="1400" kern="0" dirty="0">
                <a:solidFill>
                  <a:prstClr val="black"/>
                </a:solidFill>
                <a:latin typeface="Arial" panose="020B0604020202020204" pitchFamily="34" charset="0"/>
                <a:cs typeface="Arial" panose="020B0604020202020204" pitchFamily="34" charset="0"/>
              </a:rPr>
            </a:br>
            <a:r>
              <a:rPr lang="de-CH" sz="1000" kern="0" dirty="0">
                <a:latin typeface="Arial" panose="020B0604020202020204" pitchFamily="34" charset="0"/>
                <a:cs typeface="Arial" panose="020B0604020202020204" pitchFamily="34" charset="0"/>
              </a:rPr>
              <a:t>(Beschreibt die gegenwärtigen eigenen Stärken und Schwächen. Es sind die Eigenschaften, welche die Schule ausmacht. Bsp. Offener Zugang zu Eltern, gute Kommunikationsfähigkeiten der LP, hervorragende pädagogische Fähigkeiten, etc.)</a:t>
            </a:r>
            <a:endParaRPr lang="de-CH" sz="1400" kern="0" dirty="0">
              <a:latin typeface="Arial" panose="020B0604020202020204" pitchFamily="34" charset="0"/>
              <a:cs typeface="Arial" panose="020B0604020202020204" pitchFamily="34" charset="0"/>
            </a:endParaRPr>
          </a:p>
        </p:txBody>
      </p:sp>
      <p:sp>
        <p:nvSpPr>
          <p:cNvPr id="32" name="Textfeld 31">
            <a:extLst>
              <a:ext uri="{FF2B5EF4-FFF2-40B4-BE49-F238E27FC236}">
                <a16:creationId xmlns:a16="http://schemas.microsoft.com/office/drawing/2014/main" id="{57C99BDD-47C8-4C0B-A457-3B7776F9AEB9}"/>
              </a:ext>
            </a:extLst>
          </p:cNvPr>
          <p:cNvSpPr txBox="1"/>
          <p:nvPr/>
        </p:nvSpPr>
        <p:spPr>
          <a:xfrm rot="16200000">
            <a:off x="-724984" y="4826309"/>
            <a:ext cx="2402817" cy="408663"/>
          </a:xfrm>
          <a:prstGeom prst="rect">
            <a:avLst/>
          </a:prstGeom>
          <a:noFill/>
        </p:spPr>
        <p:txBody>
          <a:bodyPr vert="horz" wrap="square" lIns="0" tIns="0" rIns="0" bIns="0" rtlCol="0">
            <a:noAutofit/>
          </a:bodyPr>
          <a:lstStyle/>
          <a:p>
            <a:pPr algn="ctr" defTabSz="913851" fontAlgn="base">
              <a:spcBef>
                <a:spcPts val="900"/>
              </a:spcBef>
              <a:spcAft>
                <a:spcPts val="300"/>
              </a:spcAft>
              <a:buClr>
                <a:srgbClr val="00792C"/>
              </a:buClr>
              <a:buSzPct val="100000"/>
            </a:pPr>
            <a:r>
              <a:rPr lang="de-CH" sz="1400" b="1" kern="0" dirty="0">
                <a:solidFill>
                  <a:schemeClr val="tx2"/>
                </a:solidFill>
                <a:latin typeface="Arial" panose="020B0604020202020204" pitchFamily="34" charset="0"/>
                <a:cs typeface="Arial" panose="020B0604020202020204" pitchFamily="34" charset="0"/>
              </a:rPr>
              <a:t>Externe Umfeldanalyse</a:t>
            </a:r>
            <a:r>
              <a:rPr lang="de-CH" sz="1400" kern="0" dirty="0">
                <a:solidFill>
                  <a:prstClr val="black"/>
                </a:solidFill>
                <a:latin typeface="Arial" panose="020B0604020202020204" pitchFamily="34" charset="0"/>
                <a:cs typeface="Arial" panose="020B0604020202020204" pitchFamily="34" charset="0"/>
              </a:rPr>
              <a:t/>
            </a:r>
            <a:br>
              <a:rPr lang="de-CH" sz="1400" kern="0" dirty="0">
                <a:solidFill>
                  <a:prstClr val="black"/>
                </a:solidFill>
                <a:latin typeface="Arial" panose="020B0604020202020204" pitchFamily="34" charset="0"/>
                <a:cs typeface="Arial" panose="020B0604020202020204" pitchFamily="34" charset="0"/>
              </a:rPr>
            </a:br>
            <a:r>
              <a:rPr lang="de-CH" sz="1000" kern="0" dirty="0">
                <a:latin typeface="Arial" panose="020B0604020202020204" pitchFamily="34" charset="0"/>
                <a:cs typeface="Arial" panose="020B0604020202020204" pitchFamily="34" charset="0"/>
              </a:rPr>
              <a:t>(Beschreibt die zukünftigen Chancen und Gefahren, die von aussen kommen und denen die Schule begegnen muss. Bsp. Veränderte Haltung der Eltern gegenüber der Schule, veränderte Grundeinstellungen, verändertes </a:t>
            </a:r>
            <a:r>
              <a:rPr lang="de-CH" sz="1000" kern="0" dirty="0" err="1">
                <a:latin typeface="Arial" panose="020B0604020202020204" pitchFamily="34" charset="0"/>
                <a:cs typeface="Arial" panose="020B0604020202020204" pitchFamily="34" charset="0"/>
              </a:rPr>
              <a:t>SuS</a:t>
            </a:r>
            <a:r>
              <a:rPr lang="de-CH" sz="1000" kern="0" dirty="0">
                <a:latin typeface="Arial" panose="020B0604020202020204" pitchFamily="34" charset="0"/>
                <a:cs typeface="Arial" panose="020B0604020202020204" pitchFamily="34" charset="0"/>
              </a:rPr>
              <a:t>-Verhalten veränderte Technologien, etc.)</a:t>
            </a:r>
            <a:endParaRPr lang="de-CH" sz="1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89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E37D406-795F-4C74-9C02-C0CF05A4AF75}"/>
              </a:ext>
            </a:extLst>
          </p:cNvPr>
          <p:cNvGraphicFramePr>
            <a:graphicFrameLocks noChangeAspect="1"/>
          </p:cNvGraphicFramePr>
          <p:nvPr>
            <p:custDataLst>
              <p:tags r:id="rId2"/>
            </p:custDataLst>
            <p:extLst>
              <p:ext uri="{D42A27DB-BD31-4B8C-83A1-F6EECF244321}">
                <p14:modId xmlns:p14="http://schemas.microsoft.com/office/powerpoint/2010/main" val="1043267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4" imgW="473" imgH="473" progId="TCLayout.ActiveDocument.1">
                  <p:embed/>
                </p:oleObj>
              </mc:Choice>
              <mc:Fallback>
                <p:oleObj name="think-cell Folie" r:id="rId4" imgW="473" imgH="473" progId="TCLayout.ActiveDocument.1">
                  <p:embed/>
                  <p:pic>
                    <p:nvPicPr>
                      <p:cNvPr id="4" name="Objekt 3" hidden="1">
                        <a:extLst>
                          <a:ext uri="{FF2B5EF4-FFF2-40B4-BE49-F238E27FC236}">
                            <a16:creationId xmlns:a16="http://schemas.microsoft.com/office/drawing/2014/main" id="{2E37D406-795F-4C74-9C02-C0CF05A4AF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097D8B2-5544-4B13-962C-A4AB150F10E4}"/>
              </a:ext>
            </a:extLst>
          </p:cNvPr>
          <p:cNvSpPr>
            <a:spLocks noGrp="1"/>
          </p:cNvSpPr>
          <p:nvPr>
            <p:ph type="title"/>
          </p:nvPr>
        </p:nvSpPr>
        <p:spPr/>
        <p:txBody>
          <a:bodyPr vert="horz"/>
          <a:lstStyle/>
          <a:p>
            <a:r>
              <a:rPr lang="en-GB" dirty="0"/>
              <a:t>Interne </a:t>
            </a:r>
            <a:r>
              <a:rPr lang="en-GB" dirty="0" err="1"/>
              <a:t>Stärken</a:t>
            </a:r>
            <a:r>
              <a:rPr lang="en-GB" dirty="0"/>
              <a:t>- und </a:t>
            </a:r>
            <a:r>
              <a:rPr lang="en-GB" dirty="0" err="1"/>
              <a:t>Schwächen</a:t>
            </a:r>
            <a:r>
              <a:rPr lang="en-GB" dirty="0"/>
              <a:t>-Analyse</a:t>
            </a:r>
            <a:br>
              <a:rPr lang="en-GB" dirty="0"/>
            </a:br>
            <a:r>
              <a:rPr lang="en-GB" sz="1800" i="1" dirty="0" err="1">
                <a:solidFill>
                  <a:schemeClr val="bg1">
                    <a:lumMod val="65000"/>
                  </a:schemeClr>
                </a:solidFill>
              </a:rPr>
              <a:t>Mögliches</a:t>
            </a:r>
            <a:r>
              <a:rPr lang="en-GB" sz="1800" i="1" dirty="0">
                <a:solidFill>
                  <a:schemeClr val="bg1">
                    <a:lumMod val="65000"/>
                  </a:schemeClr>
                </a:solidFill>
              </a:rPr>
              <a:t> </a:t>
            </a:r>
            <a:r>
              <a:rPr lang="en-GB" sz="1800" i="1" dirty="0" err="1">
                <a:solidFill>
                  <a:schemeClr val="bg1">
                    <a:lumMod val="65000"/>
                  </a:schemeClr>
                </a:solidFill>
              </a:rPr>
              <a:t>Vorgehen</a:t>
            </a:r>
            <a:r>
              <a:rPr lang="en-GB" sz="1800" i="1" dirty="0">
                <a:solidFill>
                  <a:schemeClr val="bg1">
                    <a:lumMod val="65000"/>
                  </a:schemeClr>
                </a:solidFill>
              </a:rPr>
              <a:t> 1</a:t>
            </a:r>
            <a:endParaRPr lang="en-GB" i="1" dirty="0">
              <a:solidFill>
                <a:schemeClr val="bg1">
                  <a:lumMod val="65000"/>
                </a:schemeClr>
              </a:solidFill>
            </a:endParaRPr>
          </a:p>
        </p:txBody>
      </p:sp>
      <p:sp>
        <p:nvSpPr>
          <p:cNvPr id="3" name="Textplatzhalter 2">
            <a:extLst>
              <a:ext uri="{FF2B5EF4-FFF2-40B4-BE49-F238E27FC236}">
                <a16:creationId xmlns:a16="http://schemas.microsoft.com/office/drawing/2014/main" id="{618C6D74-D8C5-47C4-968D-CB42CD192FE2}"/>
              </a:ext>
            </a:extLst>
          </p:cNvPr>
          <p:cNvSpPr>
            <a:spLocks noGrp="1"/>
          </p:cNvSpPr>
          <p:nvPr>
            <p:ph type="body" sz="quarter" idx="10"/>
          </p:nvPr>
        </p:nvSpPr>
        <p:spPr>
          <a:xfrm>
            <a:off x="285750" y="1339850"/>
            <a:ext cx="9199444" cy="4897438"/>
          </a:xfrm>
        </p:spPr>
        <p:txBody>
          <a:bodyPr/>
          <a:lstStyle/>
          <a:p>
            <a:r>
              <a:rPr lang="de-CH" dirty="0"/>
              <a:t>Hausaufgaben vor Workshop:</a:t>
            </a:r>
            <a:br>
              <a:rPr lang="de-CH" dirty="0"/>
            </a:br>
            <a:r>
              <a:rPr lang="de-CH" dirty="0"/>
              <a:t>Jedes Projektgruppenmitglied erhält Karten und schreibt zu Hause jede Stärke und jede Schwäche auf eine separate Karte (bitte einhalten, erleichtert weitere Arbeit)</a:t>
            </a:r>
          </a:p>
          <a:p>
            <a:endParaRPr lang="de-CH" dirty="0"/>
          </a:p>
          <a:p>
            <a:endParaRPr lang="de-CH" dirty="0"/>
          </a:p>
          <a:p>
            <a:endParaRPr lang="de-CH" sz="2800" dirty="0"/>
          </a:p>
          <a:p>
            <a:r>
              <a:rPr lang="de-CH" dirty="0"/>
              <a:t>Workshop</a:t>
            </a:r>
          </a:p>
          <a:p>
            <a:pPr lvl="1"/>
            <a:r>
              <a:rPr lang="de-CH" dirty="0"/>
              <a:t>Jeder stellt den anderen die selbst geschriebenen Karten vor, erklärt die Überlegungen und hängt die Karten auf</a:t>
            </a:r>
          </a:p>
          <a:p>
            <a:pPr lvl="1"/>
            <a:r>
              <a:rPr lang="de-CH" dirty="0"/>
              <a:t>Thematische Gruppierung der Karten</a:t>
            </a:r>
          </a:p>
          <a:p>
            <a:pPr lvl="1"/>
            <a:r>
              <a:rPr lang="de-CH" dirty="0"/>
              <a:t>Jeder erhält 5 Klebepunkte und priorisiert in einem «</a:t>
            </a:r>
            <a:r>
              <a:rPr lang="de-CH" dirty="0" err="1"/>
              <a:t>Dot</a:t>
            </a:r>
            <a:r>
              <a:rPr lang="de-CH" dirty="0"/>
              <a:t>-Voting» die relevantesten Stärken und Schwächen der eigenen Schule</a:t>
            </a:r>
          </a:p>
          <a:p>
            <a:pPr lvl="1"/>
            <a:endParaRPr lang="de-CH" dirty="0"/>
          </a:p>
          <a:p>
            <a:endParaRPr lang="de-CH" dirty="0"/>
          </a:p>
          <a:p>
            <a:pPr marL="0" indent="0">
              <a:buNone/>
            </a:pPr>
            <a:endParaRPr lang="de-CH" dirty="0"/>
          </a:p>
        </p:txBody>
      </p:sp>
      <p:sp>
        <p:nvSpPr>
          <p:cNvPr id="20" name="Rechteck 19">
            <a:extLst>
              <a:ext uri="{FF2B5EF4-FFF2-40B4-BE49-F238E27FC236}">
                <a16:creationId xmlns:a16="http://schemas.microsoft.com/office/drawing/2014/main" id="{8EFF4231-1D1F-44D8-8C47-4A021E0FA22E}"/>
              </a:ext>
            </a:extLst>
          </p:cNvPr>
          <p:cNvSpPr/>
          <p:nvPr/>
        </p:nvSpPr>
        <p:spPr bwMode="auto">
          <a:xfrm>
            <a:off x="548740" y="2265897"/>
            <a:ext cx="4465638" cy="1614487"/>
          </a:xfrm>
          <a:prstGeom prst="rect">
            <a:avLst/>
          </a:prstGeom>
          <a:solidFill>
            <a:schemeClr val="accent2"/>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36000" rIns="72000" bIns="36000" numCol="1" rtlCol="0" anchor="t" anchorCtr="0" compatLnSpc="1">
            <a:prstTxWarp prst="textNoShape">
              <a:avLst/>
            </a:prstTxWarp>
            <a:noAutofit/>
          </a:bodyPr>
          <a:lstStyle/>
          <a:p>
            <a:pPr marL="0" marR="0" indent="0" algn="l" defTabSz="914400" eaLnBrk="1" fontAlgn="base" latinLnBrk="0" hangingPunct="1">
              <a:lnSpc>
                <a:spcPct val="100000"/>
              </a:lnSpc>
              <a:spcBef>
                <a:spcPct val="0"/>
              </a:spcBef>
              <a:spcAft>
                <a:spcPct val="0"/>
              </a:spcAft>
              <a:buClrTx/>
              <a:buSzTx/>
              <a:buFontTx/>
              <a:buNone/>
              <a:tabLst/>
            </a:pPr>
            <a:r>
              <a:rPr kumimoji="0" lang="de-CH" sz="1800" b="0" i="0" u="none" strike="noStrike" cap="none" normalizeH="0" baseline="0">
                <a:ln>
                  <a:noFill/>
                </a:ln>
                <a:solidFill>
                  <a:schemeClr val="tx1"/>
                </a:solidFill>
                <a:effectLst/>
              </a:rPr>
              <a:t>Was sind die grösse </a:t>
            </a:r>
            <a:r>
              <a:rPr kumimoji="0" lang="de-CH" sz="1800" b="1" i="0" u="none" strike="noStrike" cap="none" normalizeH="0" baseline="0">
                <a:ln>
                  <a:noFill/>
                </a:ln>
                <a:solidFill>
                  <a:schemeClr val="tx1"/>
                </a:solidFill>
                <a:effectLst/>
              </a:rPr>
              <a:t>Stärken</a:t>
            </a:r>
            <a:r>
              <a:rPr kumimoji="0" lang="de-CH" sz="1800" b="0" i="0" u="none" strike="noStrike" cap="none" normalizeH="0" baseline="0">
                <a:ln>
                  <a:noFill/>
                </a:ln>
                <a:solidFill>
                  <a:schemeClr val="tx1"/>
                </a:solidFill>
                <a:effectLst/>
              </a:rPr>
              <a:t> unserer Schule?</a:t>
            </a:r>
          </a:p>
          <a:p>
            <a:pPr marL="0" marR="0" indent="0" algn="l" defTabSz="914400" eaLnBrk="1" fontAlgn="base" latinLnBrk="0" hangingPunct="1">
              <a:lnSpc>
                <a:spcPct val="100000"/>
              </a:lnSpc>
              <a:spcBef>
                <a:spcPct val="0"/>
              </a:spcBef>
              <a:spcAft>
                <a:spcPct val="0"/>
              </a:spcAft>
              <a:buClrTx/>
              <a:buSzTx/>
              <a:buFontTx/>
              <a:buNone/>
              <a:tabLst/>
            </a:pPr>
            <a:r>
              <a:rPr kumimoji="0" lang="de-CH" sz="1800" b="0" i="0" u="none" strike="noStrike" cap="none" normalizeH="0" baseline="0">
                <a:ln>
                  <a:noFill/>
                </a:ln>
                <a:solidFill>
                  <a:schemeClr val="tx1"/>
                </a:solidFill>
                <a:effectLst/>
              </a:rPr>
              <a:t> </a:t>
            </a:r>
          </a:p>
          <a:p>
            <a:pPr marL="171450" marR="0" indent="-1714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de-CH" sz="1200" b="0" i="0" u="none" strike="noStrike" cap="none" normalizeH="0" baseline="0">
                <a:ln>
                  <a:noFill/>
                </a:ln>
                <a:solidFill>
                  <a:schemeClr val="tx1"/>
                </a:solidFill>
                <a:effectLst/>
              </a:rPr>
              <a:t>Was könn</a:t>
            </a:r>
            <a:r>
              <a:rPr lang="de-CH" sz="1200">
                <a:solidFill>
                  <a:schemeClr val="tx1"/>
                </a:solidFill>
              </a:rPr>
              <a:t>en wir besonders gut? </a:t>
            </a:r>
          </a:p>
          <a:p>
            <a:pPr marL="171450" marR="0" indent="-1714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de-CH" sz="1200" b="0" i="0" u="none" strike="noStrike" cap="none" normalizeH="0" baseline="0">
                <a:ln>
                  <a:noFill/>
                </a:ln>
                <a:solidFill>
                  <a:schemeClr val="tx1"/>
                </a:solidFill>
                <a:effectLst/>
              </a:rPr>
              <a:t>Weshalb kommen unserer SuS gerne zu uns in die Schul?</a:t>
            </a:r>
          </a:p>
          <a:p>
            <a:pPr marL="171450" marR="0" indent="-1714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r>
              <a:rPr lang="de-CH" sz="1200">
                <a:solidFill>
                  <a:schemeClr val="tx1"/>
                </a:solidFill>
              </a:rPr>
              <a:t>Weshalb vertrauen uns die Erziehungsberechtigten ihre Kinder an?</a:t>
            </a:r>
          </a:p>
          <a:p>
            <a:pPr marL="171450" marR="0" indent="-1714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r>
              <a:rPr lang="de-CH" sz="1200">
                <a:solidFill>
                  <a:schemeClr val="tx1"/>
                </a:solidFill>
              </a:rPr>
              <a:t>Was schätzen externe Partner (z.B. Gemeinde, Vereine, …) an uns?</a:t>
            </a:r>
          </a:p>
          <a:p>
            <a:pPr marL="0" marR="0" indent="0" algn="l" defTabSz="914400" eaLnBrk="1" fontAlgn="base" latinLnBrk="0" hangingPunct="1">
              <a:lnSpc>
                <a:spcPct val="100000"/>
              </a:lnSpc>
              <a:spcBef>
                <a:spcPct val="0"/>
              </a:spcBef>
              <a:spcAft>
                <a:spcPct val="0"/>
              </a:spcAft>
              <a:buClrTx/>
              <a:buSzTx/>
              <a:buFontTx/>
              <a:buNone/>
              <a:tabLst/>
            </a:pPr>
            <a:r>
              <a:rPr kumimoji="0" lang="de-CH" sz="1200" b="1" i="0" u="none" strike="noStrike" cap="none" normalizeH="0" baseline="0">
                <a:ln>
                  <a:noFill/>
                </a:ln>
                <a:solidFill>
                  <a:schemeClr val="tx1"/>
                </a:solidFill>
                <a:effectLst/>
              </a:rPr>
              <a:t>Pro Karte eine Stärke aufschreiben</a:t>
            </a:r>
            <a:endParaRPr kumimoji="0" lang="de-CH" sz="1200" i="0" u="none" strike="noStrike" cap="none" normalizeH="0" baseline="0">
              <a:ln>
                <a:noFill/>
              </a:ln>
              <a:solidFill>
                <a:schemeClr val="tx1"/>
              </a:solidFill>
              <a:effectLst/>
            </a:endParaRPr>
          </a:p>
        </p:txBody>
      </p:sp>
      <p:sp>
        <p:nvSpPr>
          <p:cNvPr id="21" name="Rechteck 20">
            <a:extLst>
              <a:ext uri="{FF2B5EF4-FFF2-40B4-BE49-F238E27FC236}">
                <a16:creationId xmlns:a16="http://schemas.microsoft.com/office/drawing/2014/main" id="{1BD40B07-D4F5-43BE-A7B6-1F13163B1B1C}"/>
              </a:ext>
            </a:extLst>
          </p:cNvPr>
          <p:cNvSpPr/>
          <p:nvPr/>
        </p:nvSpPr>
        <p:spPr bwMode="auto">
          <a:xfrm>
            <a:off x="5184310" y="2265897"/>
            <a:ext cx="4467600" cy="1614487"/>
          </a:xfrm>
          <a:prstGeom prst="rect">
            <a:avLst/>
          </a:prstGeom>
          <a:solidFill>
            <a:srgbClr val="FFC000"/>
          </a:solidFill>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36000" rIns="72000" bIns="36000" numCol="1" rtlCol="0" anchor="t" anchorCtr="0" compatLnSpc="1">
            <a:prstTxWarp prst="textNoShape">
              <a:avLst/>
            </a:prstTxWarp>
            <a:noAutofit/>
          </a:bodyPr>
          <a:lstStyle/>
          <a:p>
            <a:pPr marL="0" marR="0" indent="0" algn="l" defTabSz="914400" eaLnBrk="1" fontAlgn="base" latinLnBrk="0" hangingPunct="1">
              <a:lnSpc>
                <a:spcPct val="100000"/>
              </a:lnSpc>
              <a:spcBef>
                <a:spcPct val="0"/>
              </a:spcBef>
              <a:spcAft>
                <a:spcPct val="0"/>
              </a:spcAft>
              <a:buClrTx/>
              <a:buSzTx/>
              <a:buFontTx/>
              <a:buNone/>
              <a:tabLst/>
            </a:pPr>
            <a:r>
              <a:rPr kumimoji="0" lang="de-CH" sz="1800" b="0" i="0" u="none" strike="noStrike" cap="none" normalizeH="0" baseline="0">
                <a:ln>
                  <a:noFill/>
                </a:ln>
                <a:solidFill>
                  <a:schemeClr val="tx1"/>
                </a:solidFill>
                <a:effectLst/>
              </a:rPr>
              <a:t>Was sind die grössten </a:t>
            </a:r>
            <a:r>
              <a:rPr kumimoji="0" lang="de-CH" sz="1800" b="1" i="0" u="none" strike="noStrike" cap="none" normalizeH="0" baseline="0">
                <a:ln>
                  <a:noFill/>
                </a:ln>
                <a:solidFill>
                  <a:schemeClr val="tx1"/>
                </a:solidFill>
                <a:effectLst/>
              </a:rPr>
              <a:t>Schwächen</a:t>
            </a:r>
            <a:r>
              <a:rPr kumimoji="0" lang="de-CH" sz="1800" b="0" i="0" u="none" strike="noStrike" cap="none" normalizeH="0" baseline="0">
                <a:ln>
                  <a:noFill/>
                </a:ln>
                <a:solidFill>
                  <a:schemeClr val="tx1"/>
                </a:solidFill>
                <a:effectLst/>
              </a:rPr>
              <a:t> unserere Schule?</a:t>
            </a:r>
          </a:p>
          <a:p>
            <a:pPr marL="285750" marR="0" indent="-2857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de-CH" sz="1200" b="0" i="0" u="none" strike="noStrike" cap="none" normalizeH="0" baseline="0">
                <a:ln>
                  <a:noFill/>
                </a:ln>
                <a:solidFill>
                  <a:schemeClr val="tx1"/>
                </a:solidFill>
                <a:effectLst/>
              </a:rPr>
              <a:t>Wo haben wir Verbesserungspotential?</a:t>
            </a:r>
          </a:p>
          <a:p>
            <a:pPr marL="285750" marR="0" indent="-2857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r>
              <a:rPr lang="de-CH" sz="1200">
                <a:solidFill>
                  <a:schemeClr val="tx1"/>
                </a:solidFill>
              </a:rPr>
              <a:t>Was schätzen die Erziehungsberechtigten nicht an uns?</a:t>
            </a:r>
          </a:p>
          <a:p>
            <a:pPr marL="285750" marR="0" indent="-2857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r>
              <a:rPr lang="de-CH" sz="1200">
                <a:solidFill>
                  <a:schemeClr val="tx1"/>
                </a:solidFill>
              </a:rPr>
              <a:t>Weshalb sind die SuS unmotiviert in der Schule?</a:t>
            </a:r>
          </a:p>
          <a:p>
            <a:pPr marL="285750" marR="0" indent="-2857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r>
              <a:rPr lang="de-CH" sz="1200">
                <a:solidFill>
                  <a:schemeClr val="tx1"/>
                </a:solidFill>
              </a:rPr>
              <a:t>Welche Kritik wird uns von externen Partnern genannt?</a:t>
            </a:r>
          </a:p>
          <a:p>
            <a:pPr fontAlgn="base">
              <a:spcBef>
                <a:spcPct val="0"/>
              </a:spcBef>
              <a:spcAft>
                <a:spcPct val="0"/>
              </a:spcAft>
            </a:pPr>
            <a:r>
              <a:rPr lang="de-CH" sz="1200" b="1">
                <a:solidFill>
                  <a:schemeClr val="tx1"/>
                </a:solidFill>
              </a:rPr>
              <a:t>Pro Karte eine Schwäche aufschreiben</a:t>
            </a:r>
            <a:endParaRPr lang="de-CH" sz="1200">
              <a:solidFill>
                <a:schemeClr val="tx1"/>
              </a:solidFill>
            </a:endParaRPr>
          </a:p>
        </p:txBody>
      </p:sp>
    </p:spTree>
    <p:extLst>
      <p:ext uri="{BB962C8B-B14F-4D97-AF65-F5344CB8AC3E}">
        <p14:creationId xmlns:p14="http://schemas.microsoft.com/office/powerpoint/2010/main" val="270684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776DC3B-6B0E-484D-8291-0A8D2BF1B0B4}"/>
              </a:ext>
            </a:extLst>
          </p:cNvPr>
          <p:cNvGraphicFramePr>
            <a:graphicFrameLocks noChangeAspect="1"/>
          </p:cNvGraphicFramePr>
          <p:nvPr>
            <p:custDataLst>
              <p:tags r:id="rId2"/>
            </p:custDataLst>
            <p:extLst>
              <p:ext uri="{D42A27DB-BD31-4B8C-83A1-F6EECF244321}">
                <p14:modId xmlns:p14="http://schemas.microsoft.com/office/powerpoint/2010/main" val="1352027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Folie" r:id="rId4" imgW="473" imgH="473" progId="TCLayout.ActiveDocument.1">
                  <p:embed/>
                </p:oleObj>
              </mc:Choice>
              <mc:Fallback>
                <p:oleObj name="think-cell Folie" r:id="rId4" imgW="473" imgH="473" progId="TCLayout.ActiveDocument.1">
                  <p:embed/>
                  <p:pic>
                    <p:nvPicPr>
                      <p:cNvPr id="3" name="Objekt 2" hidden="1">
                        <a:extLst>
                          <a:ext uri="{FF2B5EF4-FFF2-40B4-BE49-F238E27FC236}">
                            <a16:creationId xmlns:a16="http://schemas.microsoft.com/office/drawing/2014/main" id="{A776DC3B-6B0E-484D-8291-0A8D2BF1B0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Grafik 8">
            <a:extLst>
              <a:ext uri="{FF2B5EF4-FFF2-40B4-BE49-F238E27FC236}">
                <a16:creationId xmlns:a16="http://schemas.microsoft.com/office/drawing/2014/main" id="{00A7245F-6AE3-584C-935A-5BB9D4E41424}"/>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24818" t="14358" r="4424" b="7212"/>
          <a:stretch/>
        </p:blipFill>
        <p:spPr>
          <a:xfrm rot="5400000">
            <a:off x="-123363" y="1310074"/>
            <a:ext cx="4850402" cy="4032176"/>
          </a:xfrm>
          <a:prstGeom prst="rect">
            <a:avLst/>
          </a:prstGeom>
        </p:spPr>
      </p:pic>
      <p:sp>
        <p:nvSpPr>
          <p:cNvPr id="10" name="Titel 9">
            <a:extLst>
              <a:ext uri="{FF2B5EF4-FFF2-40B4-BE49-F238E27FC236}">
                <a16:creationId xmlns:a16="http://schemas.microsoft.com/office/drawing/2014/main" id="{5F0D84E2-EE1D-0B43-AE35-69BA3E57501A}"/>
              </a:ext>
            </a:extLst>
          </p:cNvPr>
          <p:cNvSpPr>
            <a:spLocks noGrp="1"/>
          </p:cNvSpPr>
          <p:nvPr>
            <p:ph type="title"/>
          </p:nvPr>
        </p:nvSpPr>
        <p:spPr>
          <a:xfrm>
            <a:off x="272875" y="39422"/>
            <a:ext cx="9353900" cy="828291"/>
          </a:xfrm>
        </p:spPr>
        <p:txBody>
          <a:bodyPr vert="horz">
            <a:normAutofit/>
          </a:bodyPr>
          <a:lstStyle/>
          <a:p>
            <a:r>
              <a:rPr lang="de-DE" dirty="0"/>
              <a:t>Beispiel</a:t>
            </a:r>
            <a:br>
              <a:rPr lang="de-DE" dirty="0"/>
            </a:br>
            <a:r>
              <a:rPr lang="de-DE" sz="2200" dirty="0"/>
              <a:t>Stärken			 	 Schwächen</a:t>
            </a:r>
            <a:endParaRPr lang="de-DE" dirty="0"/>
          </a:p>
        </p:txBody>
      </p:sp>
      <p:pic>
        <p:nvPicPr>
          <p:cNvPr id="11" name="Grafik 10">
            <a:extLst>
              <a:ext uri="{FF2B5EF4-FFF2-40B4-BE49-F238E27FC236}">
                <a16:creationId xmlns:a16="http://schemas.microsoft.com/office/drawing/2014/main" id="{A332BAD0-B0FB-CF40-8985-9DE98CDE4FD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l="17062" r="4423"/>
          <a:stretch/>
        </p:blipFill>
        <p:spPr>
          <a:xfrm rot="5400000">
            <a:off x="4365198" y="1021419"/>
            <a:ext cx="5382034" cy="5141119"/>
          </a:xfrm>
          <a:prstGeom prst="rect">
            <a:avLst/>
          </a:prstGeom>
        </p:spPr>
      </p:pic>
      <p:sp>
        <p:nvSpPr>
          <p:cNvPr id="13" name="Textfeld 12">
            <a:extLst>
              <a:ext uri="{FF2B5EF4-FFF2-40B4-BE49-F238E27FC236}">
                <a16:creationId xmlns:a16="http://schemas.microsoft.com/office/drawing/2014/main" id="{25680F56-5DCA-4198-9A76-FCCA0892BBD8}"/>
              </a:ext>
            </a:extLst>
          </p:cNvPr>
          <p:cNvSpPr txBox="1"/>
          <p:nvPr/>
        </p:nvSpPr>
        <p:spPr>
          <a:xfrm>
            <a:off x="315589" y="965697"/>
            <a:ext cx="1816662" cy="194409"/>
          </a:xfrm>
          <a:prstGeom prst="rect">
            <a:avLst/>
          </a:prstGeom>
          <a:noFill/>
        </p:spPr>
        <p:txBody>
          <a:bodyPr vert="horz" wrap="square" lIns="0" tIns="0" rIns="0" bIns="0" rtlCol="0">
            <a:noAutofit/>
          </a:bodyPr>
          <a:lstStyle/>
          <a:p>
            <a:pPr defTabSz="913851" fontAlgn="base">
              <a:spcBef>
                <a:spcPts val="900"/>
              </a:spcBef>
              <a:spcAft>
                <a:spcPts val="300"/>
              </a:spcAft>
              <a:buClr>
                <a:srgbClr val="00792C"/>
              </a:buClr>
              <a:buSzPct val="100000"/>
            </a:pPr>
            <a:r>
              <a:rPr lang="en-GB" sz="1000" kern="0" dirty="0">
                <a:solidFill>
                  <a:prstClr val="black"/>
                </a:solidFill>
                <a:latin typeface="Arial" panose="020B0604020202020204" pitchFamily="34" charset="0"/>
                <a:cs typeface="Arial" panose="020B0604020202020204" pitchFamily="34" charset="0"/>
              </a:rPr>
              <a:t>Achtung: 1 </a:t>
            </a:r>
            <a:r>
              <a:rPr lang="en-GB" sz="1000" kern="0" dirty="0" err="1">
                <a:solidFill>
                  <a:prstClr val="black"/>
                </a:solidFill>
                <a:latin typeface="Arial" panose="020B0604020202020204" pitchFamily="34" charset="0"/>
                <a:cs typeface="Arial" panose="020B0604020202020204" pitchFamily="34" charset="0"/>
              </a:rPr>
              <a:t>Stärke</a:t>
            </a:r>
            <a:r>
              <a:rPr lang="en-GB" sz="1000" kern="0" dirty="0">
                <a:solidFill>
                  <a:prstClr val="black"/>
                </a:solidFill>
                <a:latin typeface="Arial" panose="020B0604020202020204" pitchFamily="34" charset="0"/>
                <a:cs typeface="Arial" panose="020B0604020202020204" pitchFamily="34" charset="0"/>
              </a:rPr>
              <a:t> pro </a:t>
            </a:r>
            <a:r>
              <a:rPr lang="en-GB" sz="1000" kern="0" dirty="0" err="1">
                <a:solidFill>
                  <a:prstClr val="black"/>
                </a:solidFill>
                <a:latin typeface="Arial" panose="020B0604020202020204" pitchFamily="34" charset="0"/>
                <a:cs typeface="Arial" panose="020B0604020202020204" pitchFamily="34" charset="0"/>
              </a:rPr>
              <a:t>Karte</a:t>
            </a:r>
            <a:endParaRPr lang="en-GB" sz="1000" kern="0" dirty="0">
              <a:solidFill>
                <a:prstClr val="black"/>
              </a:solidFill>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5A55B202-0511-4438-A10E-7911E05F9EB1}"/>
              </a:ext>
            </a:extLst>
          </p:cNvPr>
          <p:cNvSpPr txBox="1"/>
          <p:nvPr/>
        </p:nvSpPr>
        <p:spPr>
          <a:xfrm>
            <a:off x="315589" y="1935392"/>
            <a:ext cx="1816662" cy="194409"/>
          </a:xfrm>
          <a:prstGeom prst="rect">
            <a:avLst/>
          </a:prstGeom>
          <a:noFill/>
        </p:spPr>
        <p:txBody>
          <a:bodyPr vert="horz" wrap="square" lIns="0" tIns="0" rIns="0" bIns="0" rtlCol="0">
            <a:noAutofit/>
          </a:bodyPr>
          <a:lstStyle/>
          <a:p>
            <a:pPr defTabSz="913851" fontAlgn="base">
              <a:spcBef>
                <a:spcPts val="900"/>
              </a:spcBef>
              <a:spcAft>
                <a:spcPts val="300"/>
              </a:spcAft>
              <a:buClr>
                <a:srgbClr val="00792C"/>
              </a:buClr>
              <a:buSzPct val="100000"/>
            </a:pPr>
            <a:r>
              <a:rPr lang="en-GB" sz="1000" kern="0" dirty="0">
                <a:solidFill>
                  <a:prstClr val="black"/>
                </a:solidFill>
                <a:latin typeface="Arial" panose="020B0604020202020204" pitchFamily="34" charset="0"/>
                <a:cs typeface="Arial" panose="020B0604020202020204" pitchFamily="34" charset="0"/>
              </a:rPr>
              <a:t>Achtung: 1 </a:t>
            </a:r>
            <a:r>
              <a:rPr lang="en-GB" sz="1000" kern="0" dirty="0" err="1">
                <a:solidFill>
                  <a:prstClr val="black"/>
                </a:solidFill>
                <a:latin typeface="Arial" panose="020B0604020202020204" pitchFamily="34" charset="0"/>
                <a:cs typeface="Arial" panose="020B0604020202020204" pitchFamily="34" charset="0"/>
              </a:rPr>
              <a:t>Stärke</a:t>
            </a:r>
            <a:r>
              <a:rPr lang="en-GB" sz="1000" kern="0" dirty="0">
                <a:solidFill>
                  <a:prstClr val="black"/>
                </a:solidFill>
                <a:latin typeface="Arial" panose="020B0604020202020204" pitchFamily="34" charset="0"/>
                <a:cs typeface="Arial" panose="020B0604020202020204" pitchFamily="34" charset="0"/>
              </a:rPr>
              <a:t> pro </a:t>
            </a:r>
            <a:r>
              <a:rPr lang="en-GB" sz="1000" kern="0" dirty="0" err="1">
                <a:solidFill>
                  <a:prstClr val="black"/>
                </a:solidFill>
                <a:latin typeface="Arial" panose="020B0604020202020204" pitchFamily="34" charset="0"/>
                <a:cs typeface="Arial" panose="020B0604020202020204" pitchFamily="34" charset="0"/>
              </a:rPr>
              <a:t>Karte</a:t>
            </a:r>
            <a:endParaRPr lang="en-GB" sz="1000" kern="0" dirty="0">
              <a:solidFill>
                <a:prstClr val="black"/>
              </a:solidFill>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50C3999C-C284-4F12-8D68-48E8063C45B9}"/>
              </a:ext>
            </a:extLst>
          </p:cNvPr>
          <p:cNvSpPr txBox="1"/>
          <p:nvPr/>
        </p:nvSpPr>
        <p:spPr>
          <a:xfrm>
            <a:off x="4751388" y="1110004"/>
            <a:ext cx="1816662" cy="194409"/>
          </a:xfrm>
          <a:prstGeom prst="rect">
            <a:avLst/>
          </a:prstGeom>
          <a:noFill/>
        </p:spPr>
        <p:txBody>
          <a:bodyPr vert="horz" wrap="square" lIns="0" tIns="0" rIns="0" bIns="0" rtlCol="0">
            <a:noAutofit/>
          </a:bodyPr>
          <a:lstStyle/>
          <a:p>
            <a:pPr defTabSz="913851" fontAlgn="base">
              <a:spcBef>
                <a:spcPts val="900"/>
              </a:spcBef>
              <a:spcAft>
                <a:spcPts val="300"/>
              </a:spcAft>
              <a:buClr>
                <a:srgbClr val="00792C"/>
              </a:buClr>
              <a:buSzPct val="100000"/>
            </a:pPr>
            <a:r>
              <a:rPr lang="en-GB" sz="1000" kern="0" dirty="0">
                <a:solidFill>
                  <a:prstClr val="black"/>
                </a:solidFill>
                <a:latin typeface="Arial" panose="020B0604020202020204" pitchFamily="34" charset="0"/>
                <a:cs typeface="Arial" panose="020B0604020202020204" pitchFamily="34" charset="0"/>
              </a:rPr>
              <a:t>Achtung: 1 </a:t>
            </a:r>
            <a:r>
              <a:rPr lang="en-GB" sz="1000" kern="0" dirty="0" err="1">
                <a:solidFill>
                  <a:prstClr val="black"/>
                </a:solidFill>
                <a:latin typeface="Arial" panose="020B0604020202020204" pitchFamily="34" charset="0"/>
                <a:cs typeface="Arial" panose="020B0604020202020204" pitchFamily="34" charset="0"/>
              </a:rPr>
              <a:t>Schwäche</a:t>
            </a:r>
            <a:r>
              <a:rPr lang="en-GB" sz="1000" kern="0" dirty="0">
                <a:solidFill>
                  <a:prstClr val="black"/>
                </a:solidFill>
                <a:latin typeface="Arial" panose="020B0604020202020204" pitchFamily="34" charset="0"/>
                <a:cs typeface="Arial" panose="020B0604020202020204" pitchFamily="34" charset="0"/>
              </a:rPr>
              <a:t> pro </a:t>
            </a:r>
            <a:r>
              <a:rPr lang="en-GB" sz="1000" kern="0" dirty="0" err="1">
                <a:solidFill>
                  <a:prstClr val="black"/>
                </a:solidFill>
                <a:latin typeface="Arial" panose="020B0604020202020204" pitchFamily="34" charset="0"/>
                <a:cs typeface="Arial" panose="020B0604020202020204" pitchFamily="34" charset="0"/>
              </a:rPr>
              <a:t>Karte</a:t>
            </a:r>
            <a:endParaRPr lang="en-GB" sz="1000" kern="0" dirty="0">
              <a:solidFill>
                <a:prstClr val="black"/>
              </a:solidFill>
              <a:latin typeface="Arial" panose="020B060402020202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E12DB0B3-8767-4F8D-AA04-3703A5108D4A}"/>
              </a:ext>
            </a:extLst>
          </p:cNvPr>
          <p:cNvSpPr txBox="1"/>
          <p:nvPr/>
        </p:nvSpPr>
        <p:spPr>
          <a:xfrm>
            <a:off x="4751388" y="1897629"/>
            <a:ext cx="1816662" cy="194409"/>
          </a:xfrm>
          <a:prstGeom prst="rect">
            <a:avLst/>
          </a:prstGeom>
          <a:noFill/>
        </p:spPr>
        <p:txBody>
          <a:bodyPr vert="horz" wrap="square" lIns="0" tIns="0" rIns="0" bIns="0" rtlCol="0">
            <a:noAutofit/>
          </a:bodyPr>
          <a:lstStyle/>
          <a:p>
            <a:pPr defTabSz="913851" fontAlgn="base">
              <a:spcBef>
                <a:spcPts val="900"/>
              </a:spcBef>
              <a:spcAft>
                <a:spcPts val="300"/>
              </a:spcAft>
              <a:buClr>
                <a:srgbClr val="00792C"/>
              </a:buClr>
              <a:buSzPct val="100000"/>
            </a:pPr>
            <a:r>
              <a:rPr lang="en-GB" sz="1000" kern="0" dirty="0">
                <a:solidFill>
                  <a:prstClr val="black"/>
                </a:solidFill>
                <a:latin typeface="Arial" panose="020B0604020202020204" pitchFamily="34" charset="0"/>
                <a:cs typeface="Arial" panose="020B0604020202020204" pitchFamily="34" charset="0"/>
              </a:rPr>
              <a:t>Achtung: 1 </a:t>
            </a:r>
            <a:r>
              <a:rPr lang="en-GB" sz="1000" kern="0" dirty="0" err="1">
                <a:solidFill>
                  <a:prstClr val="black"/>
                </a:solidFill>
                <a:latin typeface="Arial" panose="020B0604020202020204" pitchFamily="34" charset="0"/>
                <a:cs typeface="Arial" panose="020B0604020202020204" pitchFamily="34" charset="0"/>
              </a:rPr>
              <a:t>Schwäche</a:t>
            </a:r>
            <a:r>
              <a:rPr lang="en-GB" sz="1000" kern="0" dirty="0">
                <a:solidFill>
                  <a:prstClr val="black"/>
                </a:solidFill>
                <a:latin typeface="Arial" panose="020B0604020202020204" pitchFamily="34" charset="0"/>
                <a:cs typeface="Arial" panose="020B0604020202020204" pitchFamily="34" charset="0"/>
              </a:rPr>
              <a:t> pro </a:t>
            </a:r>
            <a:r>
              <a:rPr lang="en-GB" sz="1000" kern="0" dirty="0" err="1">
                <a:solidFill>
                  <a:prstClr val="black"/>
                </a:solidFill>
                <a:latin typeface="Arial" panose="020B0604020202020204" pitchFamily="34" charset="0"/>
                <a:cs typeface="Arial" panose="020B0604020202020204" pitchFamily="34" charset="0"/>
              </a:rPr>
              <a:t>Karte</a:t>
            </a:r>
            <a:endParaRPr lang="en-GB" sz="10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56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E37D406-795F-4C74-9C02-C0CF05A4AF75}"/>
              </a:ext>
            </a:extLst>
          </p:cNvPr>
          <p:cNvGraphicFramePr>
            <a:graphicFrameLocks noChangeAspect="1"/>
          </p:cNvGraphicFramePr>
          <p:nvPr>
            <p:custDataLst>
              <p:tags r:id="rId2"/>
            </p:custDataLst>
            <p:extLst>
              <p:ext uri="{D42A27DB-BD31-4B8C-83A1-F6EECF244321}">
                <p14:modId xmlns:p14="http://schemas.microsoft.com/office/powerpoint/2010/main" val="28037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4" imgW="473" imgH="473" progId="TCLayout.ActiveDocument.1">
                  <p:embed/>
                </p:oleObj>
              </mc:Choice>
              <mc:Fallback>
                <p:oleObj name="think-cell Folie" r:id="rId4" imgW="473" imgH="473" progId="TCLayout.ActiveDocument.1">
                  <p:embed/>
                  <p:pic>
                    <p:nvPicPr>
                      <p:cNvPr id="4" name="Objekt 3" hidden="1">
                        <a:extLst>
                          <a:ext uri="{FF2B5EF4-FFF2-40B4-BE49-F238E27FC236}">
                            <a16:creationId xmlns:a16="http://schemas.microsoft.com/office/drawing/2014/main" id="{2E37D406-795F-4C74-9C02-C0CF05A4AF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097D8B2-5544-4B13-962C-A4AB150F10E4}"/>
              </a:ext>
            </a:extLst>
          </p:cNvPr>
          <p:cNvSpPr>
            <a:spLocks noGrp="1"/>
          </p:cNvSpPr>
          <p:nvPr>
            <p:ph type="title"/>
          </p:nvPr>
        </p:nvSpPr>
        <p:spPr/>
        <p:txBody>
          <a:bodyPr vert="horz"/>
          <a:lstStyle/>
          <a:p>
            <a:r>
              <a:rPr lang="en-GB" dirty="0"/>
              <a:t>Interne </a:t>
            </a:r>
            <a:r>
              <a:rPr lang="en-GB" dirty="0" err="1"/>
              <a:t>Stärken</a:t>
            </a:r>
            <a:r>
              <a:rPr lang="en-GB" dirty="0"/>
              <a:t>- und </a:t>
            </a:r>
            <a:r>
              <a:rPr lang="en-GB" dirty="0" err="1"/>
              <a:t>Schwächen</a:t>
            </a:r>
            <a:r>
              <a:rPr lang="en-GB" dirty="0"/>
              <a:t>-Analyse</a:t>
            </a:r>
            <a:br>
              <a:rPr lang="en-GB" dirty="0"/>
            </a:br>
            <a:r>
              <a:rPr lang="en-GB" sz="1800" i="1" dirty="0" err="1">
                <a:solidFill>
                  <a:schemeClr val="bg1">
                    <a:lumMod val="65000"/>
                  </a:schemeClr>
                </a:solidFill>
              </a:rPr>
              <a:t>Mögliches</a:t>
            </a:r>
            <a:r>
              <a:rPr lang="en-GB" sz="1800" i="1" dirty="0">
                <a:solidFill>
                  <a:schemeClr val="bg1">
                    <a:lumMod val="65000"/>
                  </a:schemeClr>
                </a:solidFill>
              </a:rPr>
              <a:t> </a:t>
            </a:r>
            <a:r>
              <a:rPr lang="en-GB" sz="1800" i="1" dirty="0" err="1">
                <a:solidFill>
                  <a:schemeClr val="bg1">
                    <a:lumMod val="65000"/>
                  </a:schemeClr>
                </a:solidFill>
              </a:rPr>
              <a:t>Vorgehen</a:t>
            </a:r>
            <a:r>
              <a:rPr lang="en-GB" sz="1800" i="1" dirty="0">
                <a:solidFill>
                  <a:schemeClr val="bg1">
                    <a:lumMod val="65000"/>
                  </a:schemeClr>
                </a:solidFill>
              </a:rPr>
              <a:t> 2</a:t>
            </a:r>
            <a:endParaRPr lang="en-GB" i="1" dirty="0">
              <a:solidFill>
                <a:schemeClr val="bg1">
                  <a:lumMod val="65000"/>
                </a:schemeClr>
              </a:solidFill>
            </a:endParaRPr>
          </a:p>
        </p:txBody>
      </p:sp>
      <p:sp>
        <p:nvSpPr>
          <p:cNvPr id="3" name="Textplatzhalter 2">
            <a:extLst>
              <a:ext uri="{FF2B5EF4-FFF2-40B4-BE49-F238E27FC236}">
                <a16:creationId xmlns:a16="http://schemas.microsoft.com/office/drawing/2014/main" id="{618C6D74-D8C5-47C4-968D-CB42CD192FE2}"/>
              </a:ext>
            </a:extLst>
          </p:cNvPr>
          <p:cNvSpPr>
            <a:spLocks noGrp="1"/>
          </p:cNvSpPr>
          <p:nvPr>
            <p:ph type="body" sz="quarter" idx="10"/>
          </p:nvPr>
        </p:nvSpPr>
        <p:spPr>
          <a:xfrm>
            <a:off x="285750" y="1339850"/>
            <a:ext cx="9199444" cy="4897438"/>
          </a:xfrm>
        </p:spPr>
        <p:txBody>
          <a:bodyPr/>
          <a:lstStyle/>
          <a:p>
            <a:r>
              <a:rPr lang="de-CH"/>
              <a:t>Hausaufgaben vor Workshop:</a:t>
            </a:r>
          </a:p>
          <a:p>
            <a:pPr lvl="1"/>
            <a:r>
              <a:rPr lang="de-CH"/>
              <a:t>Jedes Projektgruppenmitglied erhält die Hausaufgabe, eine Sammlung von Stärken und Schwächen der eigenen Schule zusammenzustellen. </a:t>
            </a:r>
          </a:p>
          <a:p>
            <a:pPr lvl="1"/>
            <a:r>
              <a:rPr lang="de-CH"/>
              <a:t>Diese Sammlung wird 10 Tage vor dem Workshop an das Präsidium oder den Moderator des Workshops geschickt</a:t>
            </a:r>
          </a:p>
          <a:p>
            <a:pPr lvl="1"/>
            <a:r>
              <a:rPr lang="de-CH"/>
              <a:t>Der Moderator konsolidiert die Stärken und Schwächen in einer Übersicht</a:t>
            </a:r>
          </a:p>
          <a:p>
            <a:r>
              <a:rPr lang="de-CH"/>
              <a:t>Workshop</a:t>
            </a:r>
          </a:p>
          <a:p>
            <a:pPr lvl="1"/>
            <a:r>
              <a:rPr lang="de-CH"/>
              <a:t>Der Moderator stellt die Zusammenfassung der Stärken und Schwächen vor und stellt diese zur Diskussion</a:t>
            </a:r>
          </a:p>
          <a:p>
            <a:pPr lvl="1"/>
            <a:r>
              <a:rPr lang="de-CH"/>
              <a:t>Ggf. Anpassung der thematischen Gruppierung der Stärken und Schwächen</a:t>
            </a:r>
          </a:p>
          <a:p>
            <a:pPr lvl="1"/>
            <a:r>
              <a:rPr lang="de-CH"/>
              <a:t>Jeder erhält 5 Klebepunkte und priorisiert die relevanten Stärken und Schwächen der eigenen Schule im anschliessenden “Dot-Voting”</a:t>
            </a:r>
          </a:p>
          <a:p>
            <a:pPr lvl="1"/>
            <a:endParaRPr lang="de-CH"/>
          </a:p>
          <a:p>
            <a:endParaRPr lang="de-CH"/>
          </a:p>
          <a:p>
            <a:pPr marL="0" indent="0">
              <a:buNone/>
            </a:pPr>
            <a:endParaRPr lang="de-CH"/>
          </a:p>
        </p:txBody>
      </p:sp>
    </p:spTree>
    <p:extLst>
      <p:ext uri="{BB962C8B-B14F-4D97-AF65-F5344CB8AC3E}">
        <p14:creationId xmlns:p14="http://schemas.microsoft.com/office/powerpoint/2010/main" val="157538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32209B0-695A-4DF3-8E04-BFE967BAA1CF}"/>
              </a:ext>
            </a:extLst>
          </p:cNvPr>
          <p:cNvGraphicFramePr>
            <a:graphicFrameLocks noChangeAspect="1"/>
          </p:cNvGraphicFramePr>
          <p:nvPr>
            <p:custDataLst>
              <p:tags r:id="rId2"/>
            </p:custDataLst>
            <p:extLst>
              <p:ext uri="{D42A27DB-BD31-4B8C-83A1-F6EECF244321}">
                <p14:modId xmlns:p14="http://schemas.microsoft.com/office/powerpoint/2010/main" val="2102581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A32209B0-695A-4DF3-8E04-BFE967BAA1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7A3C7CB-22DF-497B-868B-CAA4C7771C58}"/>
              </a:ext>
            </a:extLst>
          </p:cNvPr>
          <p:cNvSpPr>
            <a:spLocks noGrp="1"/>
          </p:cNvSpPr>
          <p:nvPr>
            <p:ph type="title"/>
          </p:nvPr>
        </p:nvSpPr>
        <p:spPr/>
        <p:txBody>
          <a:bodyPr vert="horz"/>
          <a:lstStyle/>
          <a:p>
            <a:r>
              <a:rPr lang="en-GB" dirty="0" err="1"/>
              <a:t>Erläuterung</a:t>
            </a:r>
            <a:r>
              <a:rPr lang="en-GB" dirty="0"/>
              <a:t> </a:t>
            </a:r>
            <a:r>
              <a:rPr lang="en-GB" dirty="0" err="1"/>
              <a:t>zum</a:t>
            </a:r>
            <a:r>
              <a:rPr lang="en-GB" dirty="0"/>
              <a:t> </a:t>
            </a:r>
            <a:r>
              <a:rPr lang="en-GB" dirty="0" err="1"/>
              <a:t>Foliensatz</a:t>
            </a:r>
            <a:endParaRPr lang="en-GB" dirty="0"/>
          </a:p>
        </p:txBody>
      </p:sp>
      <p:sp>
        <p:nvSpPr>
          <p:cNvPr id="3" name="Textplatzhalter 2">
            <a:extLst>
              <a:ext uri="{FF2B5EF4-FFF2-40B4-BE49-F238E27FC236}">
                <a16:creationId xmlns:a16="http://schemas.microsoft.com/office/drawing/2014/main" id="{42701AC4-0B2A-4E98-A346-F157AE6FED11}"/>
              </a:ext>
            </a:extLst>
          </p:cNvPr>
          <p:cNvSpPr>
            <a:spLocks noGrp="1"/>
          </p:cNvSpPr>
          <p:nvPr>
            <p:ph type="body" idx="1"/>
          </p:nvPr>
        </p:nvSpPr>
        <p:spPr>
          <a:xfrm>
            <a:off x="276225" y="958186"/>
            <a:ext cx="9416415" cy="4897439"/>
          </a:xfrm>
        </p:spPr>
        <p:txBody>
          <a:bodyPr/>
          <a:lstStyle/>
          <a:p>
            <a:pPr marL="0" indent="0">
              <a:buNone/>
            </a:pPr>
            <a:r>
              <a:rPr lang="de-CH" dirty="0"/>
              <a:t>Sehr geehrte Leserin, Sehr </a:t>
            </a:r>
            <a:r>
              <a:rPr lang="de-CH" dirty="0" err="1"/>
              <a:t>geehrer</a:t>
            </a:r>
            <a:r>
              <a:rPr lang="de-CH" dirty="0"/>
              <a:t> Leser</a:t>
            </a:r>
          </a:p>
          <a:p>
            <a:pPr marL="0" indent="0">
              <a:buNone/>
            </a:pPr>
            <a:r>
              <a:rPr lang="de-CH" dirty="0"/>
              <a:t>Die beiden Schulen VSGE Eschlikon und VSG Nollen haben beide ein Leitbild erarbeitet und daraus eine Strategie abgeleitet und möchten Ihnen gerne einen generalisierten Leitfaden an die Hand geben, wie eine Leitbildentwicklung aufgebaut werden kann. Der Leitfaden ist als Ideensammlung im Sinne einer Maximalvariante zu verstehen, welcher mit Einblicken in die beiden Schulgemeinden ausgeschmückt wurde. </a:t>
            </a:r>
          </a:p>
          <a:p>
            <a:pPr marL="0" indent="0">
              <a:buNone/>
            </a:pPr>
            <a:r>
              <a:rPr lang="de-CH" dirty="0"/>
              <a:t>Letztlich muss jedoch jede Schule für sich das Leitbild entwickeln, das zu ihr passt. Ein Leitbild und daraus abgeleitet eine Strategie ist nichts, was einfach kopiert werden kann. Es ist eine ganz persönliche Note der Inhalte, welche von den Mitarbeitenden Ihrer Schulgemeinde getragen werden muss und Ihnen Leitplanken gibt, an denen Sie sich auf dem Weg in die Zukunft orientieren sollen.</a:t>
            </a:r>
          </a:p>
          <a:p>
            <a:pPr marL="0" indent="0">
              <a:buNone/>
            </a:pPr>
            <a:r>
              <a:rPr lang="de-CH" dirty="0"/>
              <a:t>Wir hoffen, Ihnen damit eine dienliche Hilfestellung geben zu können.</a:t>
            </a:r>
          </a:p>
          <a:p>
            <a:pPr marL="0" indent="0">
              <a:buNone/>
            </a:pPr>
            <a:r>
              <a:rPr lang="de-CH" dirty="0"/>
              <a:t>Linus Köppel							Maike Scherrer</a:t>
            </a:r>
            <a:br>
              <a:rPr lang="de-CH" dirty="0"/>
            </a:br>
            <a:r>
              <a:rPr lang="de-CH" dirty="0"/>
              <a:t>VSG Eschlikon							VSG Nollen</a:t>
            </a:r>
          </a:p>
        </p:txBody>
      </p:sp>
    </p:spTree>
    <p:extLst>
      <p:ext uri="{BB962C8B-B14F-4D97-AF65-F5344CB8AC3E}">
        <p14:creationId xmlns:p14="http://schemas.microsoft.com/office/powerpoint/2010/main" val="94801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4AA3E-5FF6-594D-A9ED-0A96316FEF42}"/>
              </a:ext>
            </a:extLst>
          </p:cNvPr>
          <p:cNvSpPr>
            <a:spLocks noGrp="1"/>
          </p:cNvSpPr>
          <p:nvPr>
            <p:ph type="title"/>
          </p:nvPr>
        </p:nvSpPr>
        <p:spPr/>
        <p:txBody>
          <a:bodyPr/>
          <a:lstStyle/>
          <a:p>
            <a:r>
              <a:rPr lang="de-DE" dirty="0"/>
              <a:t>Agenda</a:t>
            </a:r>
          </a:p>
        </p:txBody>
      </p:sp>
      <p:sp>
        <p:nvSpPr>
          <p:cNvPr id="3" name="Textplatzhalter 2">
            <a:extLst>
              <a:ext uri="{FF2B5EF4-FFF2-40B4-BE49-F238E27FC236}">
                <a16:creationId xmlns:a16="http://schemas.microsoft.com/office/drawing/2014/main" id="{85BF80F5-AAA2-2746-A380-AD8D17466913}"/>
              </a:ext>
            </a:extLst>
          </p:cNvPr>
          <p:cNvSpPr>
            <a:spLocks noGrp="1"/>
          </p:cNvSpPr>
          <p:nvPr>
            <p:ph type="body" idx="1"/>
          </p:nvPr>
        </p:nvSpPr>
        <p:spPr/>
        <p:txBody>
          <a:bodyPr/>
          <a:lstStyle/>
          <a:p>
            <a:pPr marL="457200" indent="-457200">
              <a:buFont typeface="+mj-lt"/>
              <a:buAutoNum type="arabicPeriod"/>
            </a:pPr>
            <a:r>
              <a:rPr lang="de-CH" dirty="0">
                <a:solidFill>
                  <a:schemeClr val="bg1">
                    <a:lumMod val="65000"/>
                  </a:schemeClr>
                </a:solidFill>
              </a:rPr>
              <a:t>Aufbau Projekt</a:t>
            </a:r>
          </a:p>
          <a:p>
            <a:pPr marL="457200" indent="-457200">
              <a:buFont typeface="+mj-lt"/>
              <a:buAutoNum type="arabicPeriod"/>
            </a:pPr>
            <a:r>
              <a:rPr lang="de-CH" dirty="0">
                <a:solidFill>
                  <a:schemeClr val="bg1">
                    <a:lumMod val="65000"/>
                  </a:schemeClr>
                </a:solidFill>
              </a:rPr>
              <a:t>Einleitung Leitbild- und Strategieverständnis</a:t>
            </a:r>
          </a:p>
          <a:p>
            <a:pPr marL="457200" indent="-457200">
              <a:buFont typeface="+mj-lt"/>
              <a:buAutoNum type="arabicPeriod"/>
            </a:pPr>
            <a:r>
              <a:rPr lang="de-CH" dirty="0">
                <a:solidFill>
                  <a:schemeClr val="bg1">
                    <a:lumMod val="65000"/>
                  </a:schemeClr>
                </a:solidFill>
              </a:rPr>
              <a:t>Interne Schulanalyse</a:t>
            </a:r>
          </a:p>
          <a:p>
            <a:pPr marL="457200" indent="-457200">
              <a:buFont typeface="+mj-lt"/>
              <a:buAutoNum type="arabicPeriod"/>
            </a:pPr>
            <a:r>
              <a:rPr lang="de-CH" dirty="0"/>
              <a:t>Externe Umfeldanalyse</a:t>
            </a:r>
          </a:p>
          <a:p>
            <a:pPr marL="457200" indent="-457200">
              <a:buFont typeface="+mj-lt"/>
              <a:buAutoNum type="arabicPeriod"/>
            </a:pPr>
            <a:r>
              <a:rPr lang="de-CH" dirty="0">
                <a:solidFill>
                  <a:schemeClr val="bg1">
                    <a:lumMod val="65000"/>
                  </a:schemeClr>
                </a:solidFill>
              </a:rPr>
              <a:t>Ableitung Herausforderungen und Massnahmen</a:t>
            </a:r>
          </a:p>
          <a:p>
            <a:pPr marL="457200" indent="-457200">
              <a:buFont typeface="+mj-lt"/>
              <a:buAutoNum type="arabicPeriod"/>
            </a:pPr>
            <a:r>
              <a:rPr lang="de-CH" dirty="0">
                <a:solidFill>
                  <a:schemeClr val="bg1">
                    <a:lumMod val="65000"/>
                  </a:schemeClr>
                </a:solidFill>
              </a:rPr>
              <a:t>Ableitung Leitbild und strategischer Bausteine</a:t>
            </a:r>
          </a:p>
          <a:p>
            <a:pPr marL="457200" indent="-457200">
              <a:buFont typeface="+mj-lt"/>
              <a:buAutoNum type="arabicPeriod"/>
            </a:pPr>
            <a:r>
              <a:rPr lang="de-CH" dirty="0">
                <a:solidFill>
                  <a:schemeClr val="bg1">
                    <a:lumMod val="65000"/>
                  </a:schemeClr>
                </a:solidFill>
              </a:rPr>
              <a:t>Das Leitbild zum Leben erwecken</a:t>
            </a:r>
          </a:p>
        </p:txBody>
      </p:sp>
    </p:spTree>
    <p:extLst>
      <p:ext uri="{BB962C8B-B14F-4D97-AF65-F5344CB8AC3E}">
        <p14:creationId xmlns:p14="http://schemas.microsoft.com/office/powerpoint/2010/main" val="384018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798537A-6C1F-4276-9FE5-1C1D5B84ACAB}"/>
              </a:ext>
            </a:extLst>
          </p:cNvPr>
          <p:cNvGraphicFramePr>
            <a:graphicFrameLocks noChangeAspect="1"/>
          </p:cNvGraphicFramePr>
          <p:nvPr>
            <p:custDataLst>
              <p:tags r:id="rId2"/>
            </p:custDataLst>
            <p:extLst>
              <p:ext uri="{D42A27DB-BD31-4B8C-83A1-F6EECF244321}">
                <p14:modId xmlns:p14="http://schemas.microsoft.com/office/powerpoint/2010/main" val="93779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7798537A-6C1F-4276-9FE5-1C1D5B84AC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09B9E42-5B86-4DC8-9CBB-8F1F25F5B023}"/>
              </a:ext>
            </a:extLst>
          </p:cNvPr>
          <p:cNvSpPr>
            <a:spLocks noGrp="1"/>
          </p:cNvSpPr>
          <p:nvPr>
            <p:ph type="title"/>
          </p:nvPr>
        </p:nvSpPr>
        <p:spPr/>
        <p:txBody>
          <a:bodyPr vert="horz"/>
          <a:lstStyle/>
          <a:p>
            <a:r>
              <a:rPr lang="en-GB" dirty="0" err="1"/>
              <a:t>Mögliche</a:t>
            </a:r>
            <a:r>
              <a:rPr lang="en-GB" dirty="0"/>
              <a:t> Inputs </a:t>
            </a:r>
            <a:r>
              <a:rPr lang="en-GB" dirty="0" err="1"/>
              <a:t>für</a:t>
            </a:r>
            <a:r>
              <a:rPr lang="en-GB" dirty="0"/>
              <a:t> die </a:t>
            </a:r>
            <a:r>
              <a:rPr lang="en-GB" dirty="0" err="1"/>
              <a:t>exteren</a:t>
            </a:r>
            <a:r>
              <a:rPr lang="en-GB" dirty="0"/>
              <a:t> </a:t>
            </a:r>
            <a:r>
              <a:rPr lang="en-GB" dirty="0" err="1"/>
              <a:t>Umfeldanalyse</a:t>
            </a:r>
            <a:endParaRPr lang="en-GB" dirty="0"/>
          </a:p>
        </p:txBody>
      </p:sp>
      <p:sp>
        <p:nvSpPr>
          <p:cNvPr id="3" name="Textplatzhalter 2">
            <a:extLst>
              <a:ext uri="{FF2B5EF4-FFF2-40B4-BE49-F238E27FC236}">
                <a16:creationId xmlns:a16="http://schemas.microsoft.com/office/drawing/2014/main" id="{D99857B8-CA20-4DA3-B58C-135DB9026968}"/>
              </a:ext>
            </a:extLst>
          </p:cNvPr>
          <p:cNvSpPr>
            <a:spLocks noGrp="1"/>
          </p:cNvSpPr>
          <p:nvPr>
            <p:ph type="body" idx="1"/>
          </p:nvPr>
        </p:nvSpPr>
        <p:spPr>
          <a:xfrm>
            <a:off x="285751" y="1339849"/>
            <a:ext cx="9344024" cy="4897439"/>
          </a:xfrm>
        </p:spPr>
        <p:txBody>
          <a:bodyPr/>
          <a:lstStyle/>
          <a:p>
            <a:pPr marL="0" indent="0">
              <a:buNone/>
            </a:pPr>
            <a:r>
              <a:rPr lang="en-GB" dirty="0"/>
              <a:t>Megatrends </a:t>
            </a:r>
            <a:r>
              <a:rPr lang="en-GB" dirty="0" err="1"/>
              <a:t>nach</a:t>
            </a:r>
            <a:r>
              <a:rPr lang="en-GB" dirty="0"/>
              <a:t> </a:t>
            </a:r>
            <a:r>
              <a:rPr lang="en-GB" dirty="0" err="1"/>
              <a:t>Horx</a:t>
            </a:r>
            <a:endParaRPr lang="en-GB" dirty="0"/>
          </a:p>
          <a:p>
            <a:pPr marL="0" indent="0">
              <a:buNone/>
            </a:pPr>
            <a:r>
              <a:rPr lang="en-GB" dirty="0"/>
              <a:t>(</a:t>
            </a:r>
            <a:r>
              <a:rPr lang="en-GB" dirty="0" err="1"/>
              <a:t>vgl</a:t>
            </a:r>
            <a:r>
              <a:rPr lang="en-GB" dirty="0"/>
              <a:t>. </a:t>
            </a:r>
            <a:r>
              <a:rPr lang="en-GB" dirty="0" err="1"/>
              <a:t>nachfolgende</a:t>
            </a:r>
            <a:r>
              <a:rPr lang="en-GB" dirty="0"/>
              <a:t> </a:t>
            </a:r>
            <a:r>
              <a:rPr lang="en-GB" dirty="0" err="1"/>
              <a:t>zwei</a:t>
            </a:r>
            <a:r>
              <a:rPr lang="en-GB" dirty="0"/>
              <a:t> </a:t>
            </a:r>
            <a:r>
              <a:rPr lang="en-GB" dirty="0" err="1"/>
              <a:t>Folien</a:t>
            </a:r>
            <a:r>
              <a:rPr lang="en-GB" dirty="0"/>
              <a:t>)</a:t>
            </a:r>
          </a:p>
          <a:p>
            <a:pPr marL="0" indent="0">
              <a:buNone/>
            </a:pPr>
            <a:endParaRPr lang="en-GB" dirty="0"/>
          </a:p>
          <a:p>
            <a:pPr marL="0" indent="0">
              <a:buNone/>
            </a:pPr>
            <a:endParaRPr lang="en-GB" dirty="0"/>
          </a:p>
          <a:p>
            <a:pPr marL="0" indent="0">
              <a:buNone/>
            </a:pPr>
            <a:r>
              <a:rPr lang="en-GB" dirty="0"/>
              <a:t>Megatrends </a:t>
            </a:r>
            <a:r>
              <a:rPr lang="en-GB" dirty="0" err="1"/>
              <a:t>nach</a:t>
            </a:r>
            <a:r>
              <a:rPr lang="en-GB" dirty="0"/>
              <a:t> </a:t>
            </a:r>
            <a:r>
              <a:rPr lang="en-GB" dirty="0" err="1"/>
              <a:t>Capaul</a:t>
            </a:r>
            <a:endParaRPr lang="en-GB" dirty="0"/>
          </a:p>
          <a:p>
            <a:pPr marL="0" indent="0">
              <a:buNone/>
            </a:pPr>
            <a:r>
              <a:rPr lang="en-GB" dirty="0"/>
              <a:t>(</a:t>
            </a:r>
            <a:r>
              <a:rPr lang="en-GB" dirty="0" err="1"/>
              <a:t>vgl</a:t>
            </a:r>
            <a:r>
              <a:rPr lang="en-GB" dirty="0"/>
              <a:t>. </a:t>
            </a:r>
            <a:r>
              <a:rPr lang="en-GB" dirty="0" err="1"/>
              <a:t>nachfolgende</a:t>
            </a:r>
            <a:r>
              <a:rPr lang="en-GB" dirty="0"/>
              <a:t> </a:t>
            </a:r>
            <a:r>
              <a:rPr lang="en-GB" dirty="0" err="1"/>
              <a:t>Folien</a:t>
            </a:r>
            <a:r>
              <a:rPr lang="en-GB" dirty="0"/>
              <a:t> 3 und 4)</a:t>
            </a:r>
          </a:p>
          <a:p>
            <a:pPr marL="0" indent="0">
              <a:buNone/>
            </a:pPr>
            <a:endParaRPr lang="en-GB" dirty="0"/>
          </a:p>
          <a:p>
            <a:pPr marL="0" indent="0">
              <a:buNone/>
            </a:pPr>
            <a:endParaRPr lang="en-GB" dirty="0"/>
          </a:p>
          <a:p>
            <a:pPr marL="0" indent="0">
              <a:buNone/>
            </a:pPr>
            <a:r>
              <a:rPr lang="en-GB" dirty="0" err="1"/>
              <a:t>Weitere</a:t>
            </a:r>
            <a:r>
              <a:rPr lang="en-GB" dirty="0"/>
              <a:t> gemäss </a:t>
            </a:r>
            <a:r>
              <a:rPr lang="en-GB" dirty="0" err="1"/>
              <a:t>Fachliteratur</a:t>
            </a:r>
            <a:r>
              <a:rPr lang="en-GB" dirty="0"/>
              <a:t> </a:t>
            </a:r>
            <a:r>
              <a:rPr lang="en-GB" dirty="0" err="1"/>
              <a:t>oder</a:t>
            </a:r>
            <a:r>
              <a:rPr lang="en-GB" dirty="0"/>
              <a:t> </a:t>
            </a:r>
            <a:r>
              <a:rPr lang="en-GB" dirty="0" err="1"/>
              <a:t>Trendforschern</a:t>
            </a:r>
            <a:endParaRPr lang="en-GB" dirty="0"/>
          </a:p>
          <a:p>
            <a:pPr marL="0" indent="0">
              <a:buNone/>
            </a:pPr>
            <a:r>
              <a:rPr lang="de-CH" dirty="0">
                <a:sym typeface="Wingdings" panose="05000000000000000000" pitchFamily="2" charset="2"/>
              </a:rPr>
              <a:t> </a:t>
            </a:r>
            <a:r>
              <a:rPr lang="de-CH" dirty="0"/>
              <a:t>Egal welche, nehmt die, die vom Inhalt her passen für euch sind</a:t>
            </a:r>
          </a:p>
        </p:txBody>
      </p:sp>
      <p:pic>
        <p:nvPicPr>
          <p:cNvPr id="14" name="Grafik 13">
            <a:extLst>
              <a:ext uri="{FF2B5EF4-FFF2-40B4-BE49-F238E27FC236}">
                <a16:creationId xmlns:a16="http://schemas.microsoft.com/office/drawing/2014/main" id="{C0F894B4-450D-44C5-BBFA-161F59032C7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854097" y="1317197"/>
            <a:ext cx="1200558" cy="1200558"/>
          </a:xfrm>
          <a:prstGeom prst="rect">
            <a:avLst/>
          </a:prstGeom>
        </p:spPr>
      </p:pic>
    </p:spTree>
    <p:extLst>
      <p:ext uri="{BB962C8B-B14F-4D97-AF65-F5344CB8AC3E}">
        <p14:creationId xmlns:p14="http://schemas.microsoft.com/office/powerpoint/2010/main" val="273626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D0FA8620-A357-49B9-9CAA-A0CDB6E9C670}"/>
              </a:ext>
            </a:extLst>
          </p:cNvPr>
          <p:cNvGraphicFramePr>
            <a:graphicFrameLocks noChangeAspect="1"/>
          </p:cNvGraphicFramePr>
          <p:nvPr>
            <p:custDataLst>
              <p:tags r:id="rId2"/>
            </p:custDataLst>
            <p:extLst>
              <p:ext uri="{D42A27DB-BD31-4B8C-83A1-F6EECF244321}">
                <p14:modId xmlns:p14="http://schemas.microsoft.com/office/powerpoint/2010/main" val="743514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5" imgW="473" imgH="473" progId="TCLayout.ActiveDocument.1">
                  <p:embed/>
                </p:oleObj>
              </mc:Choice>
              <mc:Fallback>
                <p:oleObj name="think-cell Folie" r:id="rId5" imgW="473" imgH="473" progId="TCLayout.ActiveDocument.1">
                  <p:embed/>
                  <p:pic>
                    <p:nvPicPr>
                      <p:cNvPr id="4" name="Objekt 3" hidden="1">
                        <a:extLst>
                          <a:ext uri="{FF2B5EF4-FFF2-40B4-BE49-F238E27FC236}">
                            <a16:creationId xmlns:a16="http://schemas.microsoft.com/office/drawing/2014/main" id="{D0FA8620-A357-49B9-9CAA-A0CDB6E9C6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Grafik 4"/>
          <p:cNvPicPr>
            <a:picLocks noChangeAspect="1"/>
          </p:cNvPicPr>
          <p:nvPr/>
        </p:nvPicPr>
        <p:blipFill>
          <a:blip r:embed="rId7"/>
          <a:stretch>
            <a:fillRect/>
          </a:stretch>
        </p:blipFill>
        <p:spPr>
          <a:xfrm>
            <a:off x="287352" y="1337914"/>
            <a:ext cx="983905" cy="651459"/>
          </a:xfrm>
          <a:prstGeom prst="rect">
            <a:avLst/>
          </a:prstGeom>
        </p:spPr>
      </p:pic>
      <p:sp>
        <p:nvSpPr>
          <p:cNvPr id="6" name="Rechteck 5"/>
          <p:cNvSpPr/>
          <p:nvPr/>
        </p:nvSpPr>
        <p:spPr>
          <a:xfrm>
            <a:off x="1271256" y="1295178"/>
            <a:ext cx="8077404" cy="769441"/>
          </a:xfrm>
          <a:prstGeom prst="rect">
            <a:avLst/>
          </a:prstGeom>
        </p:spPr>
        <p:txBody>
          <a:bodyPr wrap="square" rIns="18000">
            <a:spAutoFit/>
          </a:bodyPr>
          <a:lstStyle/>
          <a:p>
            <a:r>
              <a:rPr lang="de-CH" sz="1100" b="1" dirty="0"/>
              <a:t>1) Wissenskultur</a:t>
            </a:r>
            <a:endParaRPr lang="de-CH" sz="1100" dirty="0"/>
          </a:p>
          <a:p>
            <a:r>
              <a:rPr lang="de-CH" sz="1100" dirty="0"/>
              <a:t>Digitale Medien schaffen einen immer leichteren Zugang zu einer wachsenden Wissensmenge. Im „War </a:t>
            </a:r>
            <a:r>
              <a:rPr lang="de-CH" sz="1100" dirty="0" err="1"/>
              <a:t>for</a:t>
            </a:r>
            <a:r>
              <a:rPr lang="de-CH" sz="1100" dirty="0"/>
              <a:t> Talents“ der neuen globalen Kreativ-Ökonomie zeigt sich, dass Bildung ein Schlüssel zu einer hoffnungsvollen Zukunft ist. Die Förderung von individuellen Talenten und leidenschaftlicher Neugier schafft die Voraussetzungen für Innovationen und sozialen Aufstieg.</a:t>
            </a:r>
            <a:endParaRPr lang="de-DE" sz="1100" dirty="0"/>
          </a:p>
        </p:txBody>
      </p:sp>
      <p:pic>
        <p:nvPicPr>
          <p:cNvPr id="7" name="Grafik 6"/>
          <p:cNvPicPr>
            <a:picLocks noChangeAspect="1"/>
          </p:cNvPicPr>
          <p:nvPr/>
        </p:nvPicPr>
        <p:blipFill>
          <a:blip r:embed="rId8"/>
          <a:stretch>
            <a:fillRect/>
          </a:stretch>
        </p:blipFill>
        <p:spPr>
          <a:xfrm>
            <a:off x="287352" y="2079702"/>
            <a:ext cx="983905" cy="651459"/>
          </a:xfrm>
          <a:prstGeom prst="rect">
            <a:avLst/>
          </a:prstGeom>
        </p:spPr>
      </p:pic>
      <p:sp>
        <p:nvSpPr>
          <p:cNvPr id="8" name="Rechteck 7"/>
          <p:cNvSpPr/>
          <p:nvPr/>
        </p:nvSpPr>
        <p:spPr>
          <a:xfrm>
            <a:off x="1271256" y="1998022"/>
            <a:ext cx="8031675" cy="769441"/>
          </a:xfrm>
          <a:prstGeom prst="rect">
            <a:avLst/>
          </a:prstGeom>
        </p:spPr>
        <p:txBody>
          <a:bodyPr wrap="square" rIns="18000">
            <a:spAutoFit/>
          </a:bodyPr>
          <a:lstStyle/>
          <a:p>
            <a:r>
              <a:rPr lang="de-CH" sz="1100" b="1" dirty="0"/>
              <a:t>2) Urbanisierung</a:t>
            </a:r>
          </a:p>
          <a:p>
            <a:r>
              <a:rPr lang="de-CH" sz="1100" dirty="0"/>
              <a:t>Wir befinden uns erst am Beginn einer neuen Stufe der Urbanisierung: Städte erfahren eine Renaissance als Lebens- und Kulturform. Die Städte der Zukunft werden vielfältiger, vernetzter, lebenswerter und in jeder Hinsicht „grüner“ sein als wir sie lange Zeit erlebt haben. Vor allem aber wandelt sich das Verhältnis und Bewusstsein der Menschen zu ihren Städten.</a:t>
            </a:r>
            <a:endParaRPr lang="de-DE" sz="1100" dirty="0"/>
          </a:p>
        </p:txBody>
      </p:sp>
      <p:sp>
        <p:nvSpPr>
          <p:cNvPr id="9" name="Rechteck 8"/>
          <p:cNvSpPr/>
          <p:nvPr/>
        </p:nvSpPr>
        <p:spPr>
          <a:xfrm>
            <a:off x="1271256" y="2741706"/>
            <a:ext cx="8031675" cy="769441"/>
          </a:xfrm>
          <a:prstGeom prst="rect">
            <a:avLst/>
          </a:prstGeom>
        </p:spPr>
        <p:txBody>
          <a:bodyPr wrap="square" rIns="18000">
            <a:spAutoFit/>
          </a:bodyPr>
          <a:lstStyle/>
          <a:p>
            <a:r>
              <a:rPr lang="de-CH" sz="1100" b="1" dirty="0"/>
              <a:t>3) Konnektivität</a:t>
            </a:r>
          </a:p>
          <a:p>
            <a:r>
              <a:rPr lang="de-CH" sz="1100" dirty="0"/>
              <a:t>Konnektivität bezeichnet die neue Organisation der Menschheit in Netzwerken. Über das „Internet der Dinge“ kommunizieren nicht mehr nur Menschen, sondern auch Maschinen miteinander. Doch der wahre Impact dieses Wandels liegt im Sozialen: Die neue Kultur der </a:t>
            </a:r>
            <a:r>
              <a:rPr lang="de-CH" sz="1100" dirty="0" err="1"/>
              <a:t>Openness</a:t>
            </a:r>
            <a:r>
              <a:rPr lang="de-CH" sz="1100" dirty="0"/>
              <a:t> öffnet Unternehmen und administrative Strukturen nach außen.</a:t>
            </a:r>
            <a:endParaRPr lang="de-DE" sz="1100" dirty="0"/>
          </a:p>
        </p:txBody>
      </p:sp>
      <p:pic>
        <p:nvPicPr>
          <p:cNvPr id="10" name="Grafik 9"/>
          <p:cNvPicPr>
            <a:picLocks noChangeAspect="1"/>
          </p:cNvPicPr>
          <p:nvPr/>
        </p:nvPicPr>
        <p:blipFill>
          <a:blip r:embed="rId9"/>
          <a:stretch>
            <a:fillRect/>
          </a:stretch>
        </p:blipFill>
        <p:spPr>
          <a:xfrm>
            <a:off x="287352" y="2833607"/>
            <a:ext cx="983904" cy="651459"/>
          </a:xfrm>
          <a:prstGeom prst="rect">
            <a:avLst/>
          </a:prstGeom>
        </p:spPr>
      </p:pic>
      <p:sp>
        <p:nvSpPr>
          <p:cNvPr id="11" name="Rechteck 10"/>
          <p:cNvSpPr/>
          <p:nvPr/>
        </p:nvSpPr>
        <p:spPr>
          <a:xfrm>
            <a:off x="1271256" y="3493411"/>
            <a:ext cx="8031675" cy="769441"/>
          </a:xfrm>
          <a:prstGeom prst="rect">
            <a:avLst/>
          </a:prstGeom>
        </p:spPr>
        <p:txBody>
          <a:bodyPr wrap="square" rIns="18000">
            <a:spAutoFit/>
          </a:bodyPr>
          <a:lstStyle/>
          <a:p>
            <a:r>
              <a:rPr lang="de-CH" sz="1100" b="1" dirty="0"/>
              <a:t>4) Neo-Ökologie</a:t>
            </a:r>
          </a:p>
          <a:p>
            <a:r>
              <a:rPr lang="de-CH" sz="1100" dirty="0"/>
              <a:t>Umweltschutz, Ressourcenschonung, Corporate </a:t>
            </a:r>
            <a:r>
              <a:rPr lang="de-CH" sz="1100" dirty="0" err="1"/>
              <a:t>Social</a:t>
            </a:r>
            <a:r>
              <a:rPr lang="de-CH" sz="1100" dirty="0"/>
              <a:t> </a:t>
            </a:r>
            <a:r>
              <a:rPr lang="de-CH" sz="1100" dirty="0" err="1"/>
              <a:t>Responsibility</a:t>
            </a:r>
            <a:r>
              <a:rPr lang="de-CH" sz="1100" dirty="0"/>
              <a:t>: Der Megatrend Neo-Ökologie verschiebt die Koordinaten des Wirtschaftssystems in Richtung einer neuen Business-Moral, die Märkte und Konsumverhalten radikal verändert. Wachstum wird künftig als eine neue Mischung bestehend aus Ökonomie, Ökologie und gesellschaftlichem Engagement verstanden.</a:t>
            </a:r>
            <a:endParaRPr lang="de-DE" sz="1100" dirty="0"/>
          </a:p>
        </p:txBody>
      </p:sp>
      <p:pic>
        <p:nvPicPr>
          <p:cNvPr id="12" name="Grafik 11"/>
          <p:cNvPicPr>
            <a:picLocks noChangeAspect="1"/>
          </p:cNvPicPr>
          <p:nvPr/>
        </p:nvPicPr>
        <p:blipFill>
          <a:blip r:embed="rId10"/>
          <a:stretch>
            <a:fillRect/>
          </a:stretch>
        </p:blipFill>
        <p:spPr>
          <a:xfrm>
            <a:off x="287352" y="3568115"/>
            <a:ext cx="983904" cy="651459"/>
          </a:xfrm>
          <a:prstGeom prst="rect">
            <a:avLst/>
          </a:prstGeom>
        </p:spPr>
      </p:pic>
      <p:sp>
        <p:nvSpPr>
          <p:cNvPr id="13" name="Rechteck 12"/>
          <p:cNvSpPr/>
          <p:nvPr/>
        </p:nvSpPr>
        <p:spPr>
          <a:xfrm>
            <a:off x="1271256" y="4261158"/>
            <a:ext cx="8031675" cy="769441"/>
          </a:xfrm>
          <a:prstGeom prst="rect">
            <a:avLst/>
          </a:prstGeom>
        </p:spPr>
        <p:txBody>
          <a:bodyPr wrap="square" rIns="18000">
            <a:spAutoFit/>
          </a:bodyPr>
          <a:lstStyle/>
          <a:p>
            <a:r>
              <a:rPr lang="de-CH" sz="1100" b="1" dirty="0"/>
              <a:t>5) Globalisierung</a:t>
            </a:r>
          </a:p>
          <a:p>
            <a:r>
              <a:rPr lang="de-CH" sz="1100" dirty="0"/>
              <a:t>Die Globalisierung ist eine der zentralen Herausforderungen des 21. Jahrhunderts. Doch entgegen vieler negativer Überzeugungen und Prognosen haben sich viele globale Trends in den letzten Jahrzehnten zum Positiven entwickelt. Dank der Internationalisierung der Märkte partizipieren nun auch Schwellenländer am Welthandel, Wohlstand und wirtschaftlichen Wachstum.</a:t>
            </a:r>
            <a:endParaRPr lang="de-DE" sz="1100" dirty="0"/>
          </a:p>
        </p:txBody>
      </p:sp>
      <p:pic>
        <p:nvPicPr>
          <p:cNvPr id="14" name="Grafik 13"/>
          <p:cNvPicPr>
            <a:picLocks noChangeAspect="1"/>
          </p:cNvPicPr>
          <p:nvPr/>
        </p:nvPicPr>
        <p:blipFill>
          <a:blip r:embed="rId11"/>
          <a:stretch>
            <a:fillRect/>
          </a:stretch>
        </p:blipFill>
        <p:spPr>
          <a:xfrm>
            <a:off x="287353" y="4295022"/>
            <a:ext cx="983904" cy="651459"/>
          </a:xfrm>
          <a:prstGeom prst="rect">
            <a:avLst/>
          </a:prstGeom>
        </p:spPr>
      </p:pic>
      <p:sp>
        <p:nvSpPr>
          <p:cNvPr id="15" name="Rechteck 14"/>
          <p:cNvSpPr/>
          <p:nvPr/>
        </p:nvSpPr>
        <p:spPr>
          <a:xfrm>
            <a:off x="1271256" y="5044530"/>
            <a:ext cx="8077404" cy="769441"/>
          </a:xfrm>
          <a:prstGeom prst="rect">
            <a:avLst/>
          </a:prstGeom>
        </p:spPr>
        <p:txBody>
          <a:bodyPr wrap="square" rIns="18000">
            <a:spAutoFit/>
          </a:bodyPr>
          <a:lstStyle/>
          <a:p>
            <a:r>
              <a:rPr lang="de-CH" sz="1100" b="1" dirty="0"/>
              <a:t>6) Individualisierung</a:t>
            </a:r>
            <a:endParaRPr lang="de-CH" sz="1100" dirty="0"/>
          </a:p>
          <a:p>
            <a:r>
              <a:rPr lang="de-CH" sz="1100" dirty="0"/>
              <a:t>Unsere Biografien verlaufen heute entlang neuer Brüche, Umwege und Neuanfänge. Sie sind viel mehr zu „Multigrafien“ geworden. In einer Gesellschaft, die uns immer mehr individuelle Freiheiten gibt, uns aber auch immer stärker unter Entscheidungsdruck setzt, verändern sich Werte – und mit ihnen ändert sich die Wirtschaft, in der DIY-Kultur und Nischenmärkte entstehen. </a:t>
            </a:r>
            <a:endParaRPr lang="de-DE" sz="1100" dirty="0"/>
          </a:p>
        </p:txBody>
      </p:sp>
      <p:pic>
        <p:nvPicPr>
          <p:cNvPr id="16" name="Grafik 15"/>
          <p:cNvPicPr>
            <a:picLocks noChangeAspect="1"/>
          </p:cNvPicPr>
          <p:nvPr/>
        </p:nvPicPr>
        <p:blipFill>
          <a:blip r:embed="rId12"/>
          <a:stretch>
            <a:fillRect/>
          </a:stretch>
        </p:blipFill>
        <p:spPr>
          <a:xfrm>
            <a:off x="287352" y="5125030"/>
            <a:ext cx="983904" cy="652639"/>
          </a:xfrm>
          <a:prstGeom prst="rect">
            <a:avLst/>
          </a:prstGeom>
        </p:spPr>
      </p:pic>
      <p:sp>
        <p:nvSpPr>
          <p:cNvPr id="3" name="Titel 2">
            <a:extLst>
              <a:ext uri="{FF2B5EF4-FFF2-40B4-BE49-F238E27FC236}">
                <a16:creationId xmlns:a16="http://schemas.microsoft.com/office/drawing/2014/main" id="{55BBE518-B3FD-8342-9D0B-615EEFC5D7BF}"/>
              </a:ext>
            </a:extLst>
          </p:cNvPr>
          <p:cNvSpPr>
            <a:spLocks noGrp="1"/>
          </p:cNvSpPr>
          <p:nvPr>
            <p:ph type="title"/>
          </p:nvPr>
        </p:nvSpPr>
        <p:spPr>
          <a:xfrm>
            <a:off x="272875" y="7"/>
            <a:ext cx="9353900" cy="828291"/>
          </a:xfrm>
        </p:spPr>
        <p:txBody>
          <a:bodyPr vert="horz"/>
          <a:lstStyle/>
          <a:p>
            <a:r>
              <a:rPr lang="de-CH" dirty="0"/>
              <a:t>Megatrends nach </a:t>
            </a:r>
            <a:r>
              <a:rPr lang="de-CH" dirty="0" err="1"/>
              <a:t>Horx</a:t>
            </a:r>
            <a:r>
              <a:rPr lang="de-CH" dirty="0"/>
              <a:t> (I)</a:t>
            </a:r>
            <a:endParaRPr lang="de-DE" dirty="0"/>
          </a:p>
        </p:txBody>
      </p:sp>
    </p:spTree>
    <p:extLst>
      <p:ext uri="{BB962C8B-B14F-4D97-AF65-F5344CB8AC3E}">
        <p14:creationId xmlns:p14="http://schemas.microsoft.com/office/powerpoint/2010/main" val="405394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279419" y="1251714"/>
            <a:ext cx="8031675" cy="769441"/>
          </a:xfrm>
          <a:prstGeom prst="rect">
            <a:avLst/>
          </a:prstGeom>
        </p:spPr>
        <p:txBody>
          <a:bodyPr wrap="square" rIns="18000">
            <a:spAutoFit/>
          </a:bodyPr>
          <a:lstStyle/>
          <a:p>
            <a:r>
              <a:rPr lang="de-CH" sz="1100" b="1" dirty="0"/>
              <a:t>7) Gesundheit</a:t>
            </a:r>
          </a:p>
          <a:p>
            <a:r>
              <a:rPr lang="de-CH" sz="1100" dirty="0"/>
              <a:t>Gesundheit ist nicht mehr das Gegenteil von Krankheit, sondern ein Bewusstsein für die Balance der individuellen Lebensenergie. Die Medizin verwandelt sich daher vom spezialisierten Reparaturbetrieb in einen gewaltigen Sektor im Dienste des Gesundheits-</a:t>
            </a:r>
            <a:r>
              <a:rPr lang="de-CH" sz="1100" dirty="0" err="1"/>
              <a:t>Prosumenten</a:t>
            </a:r>
            <a:r>
              <a:rPr lang="de-CH" sz="1100" dirty="0"/>
              <a:t>. Der Gesundheitsmarkt ist und bleibt auch in Zukunft ein wichtiger Eckpfeiler der Wirtschaft.</a:t>
            </a:r>
            <a:endParaRPr lang="de-DE" sz="1100" dirty="0"/>
          </a:p>
        </p:txBody>
      </p:sp>
      <p:sp>
        <p:nvSpPr>
          <p:cNvPr id="9" name="Rechteck 8"/>
          <p:cNvSpPr/>
          <p:nvPr/>
        </p:nvSpPr>
        <p:spPr>
          <a:xfrm>
            <a:off x="1279419" y="2019461"/>
            <a:ext cx="8031675" cy="769441"/>
          </a:xfrm>
          <a:prstGeom prst="rect">
            <a:avLst/>
          </a:prstGeom>
        </p:spPr>
        <p:txBody>
          <a:bodyPr wrap="square" rIns="18000">
            <a:spAutoFit/>
          </a:bodyPr>
          <a:lstStyle/>
          <a:p>
            <a:r>
              <a:rPr lang="de-CH" sz="1100" b="1" dirty="0"/>
              <a:t>8) New Work</a:t>
            </a:r>
          </a:p>
          <a:p>
            <a:r>
              <a:rPr lang="de-CH" sz="1100" dirty="0"/>
              <a:t>Unsere Gesellschaft befindet sich im Wandel von der Industrie- zur Wissensgesellschaft. Dementsprechend verändern sich auch Unternehmensstrukturen und Arbeitsräume: Die Grenzen zwischen Berufs-und Privatleben verschwimmen, und als Kreativarbeiter werden wir zunehmend selbstständig, auch wenn wir fest angestellt sind.</a:t>
            </a:r>
            <a:endParaRPr lang="de-DE" sz="1100" dirty="0"/>
          </a:p>
        </p:txBody>
      </p:sp>
      <p:sp>
        <p:nvSpPr>
          <p:cNvPr id="11" name="Rechteck 10"/>
          <p:cNvSpPr/>
          <p:nvPr/>
        </p:nvSpPr>
        <p:spPr>
          <a:xfrm>
            <a:off x="1279419" y="2747103"/>
            <a:ext cx="8031675" cy="769441"/>
          </a:xfrm>
          <a:prstGeom prst="rect">
            <a:avLst/>
          </a:prstGeom>
        </p:spPr>
        <p:txBody>
          <a:bodyPr wrap="square" rIns="18000">
            <a:spAutoFit/>
          </a:bodyPr>
          <a:lstStyle/>
          <a:p>
            <a:r>
              <a:rPr lang="de-CH" sz="1100" b="1" dirty="0"/>
              <a:t>9) Gender </a:t>
            </a:r>
            <a:r>
              <a:rPr lang="de-CH" sz="1100" b="1" dirty="0" err="1"/>
              <a:t>Shift</a:t>
            </a:r>
            <a:endParaRPr lang="de-CH" sz="1100" b="1" dirty="0"/>
          </a:p>
          <a:p>
            <a:r>
              <a:rPr lang="de-CH" sz="1100" dirty="0"/>
              <a:t>Der Megatrend Gender </a:t>
            </a:r>
            <a:r>
              <a:rPr lang="de-CH" sz="1100" dirty="0" err="1"/>
              <a:t>Shift</a:t>
            </a:r>
            <a:r>
              <a:rPr lang="de-CH" sz="1100" dirty="0"/>
              <a:t> beschreibt einen grundsätzlichen Wandel unserer </a:t>
            </a:r>
            <a:r>
              <a:rPr lang="de-CH" sz="1100" dirty="0" err="1"/>
              <a:t>männerdominierten</a:t>
            </a:r>
            <a:r>
              <a:rPr lang="de-CH" sz="1100" dirty="0"/>
              <a:t> Welt: Massive Umbrüche im Berufs- und Privatleben von Männern und Frauen bringen große Chancen mit sich. Neue Männer und Frauen finden ihre Lebensbalance nicht nur in beruflicher Verwirklichung, sondern auch in neuen Beziehungs- und Familienmodellen.</a:t>
            </a:r>
            <a:endParaRPr lang="de-DE" sz="1100" dirty="0"/>
          </a:p>
        </p:txBody>
      </p:sp>
      <p:sp>
        <p:nvSpPr>
          <p:cNvPr id="13" name="Rechteck 12"/>
          <p:cNvSpPr/>
          <p:nvPr/>
        </p:nvSpPr>
        <p:spPr>
          <a:xfrm>
            <a:off x="1279419" y="3530892"/>
            <a:ext cx="8031675" cy="769441"/>
          </a:xfrm>
          <a:prstGeom prst="rect">
            <a:avLst/>
          </a:prstGeom>
        </p:spPr>
        <p:txBody>
          <a:bodyPr wrap="square" rIns="18000">
            <a:spAutoFit/>
          </a:bodyPr>
          <a:lstStyle/>
          <a:p>
            <a:r>
              <a:rPr lang="de-CH" sz="1100" b="1" dirty="0"/>
              <a:t>10) </a:t>
            </a:r>
            <a:r>
              <a:rPr lang="de-CH" sz="1100" b="1" dirty="0" err="1"/>
              <a:t>Silver</a:t>
            </a:r>
            <a:r>
              <a:rPr lang="de-CH" sz="1100" b="1" dirty="0"/>
              <a:t> Society</a:t>
            </a:r>
          </a:p>
          <a:p>
            <a:r>
              <a:rPr lang="de-CH" sz="1100" dirty="0"/>
              <a:t>Die weltweit steigende Lebenserwartung lässt uns nicht nur älter werden, sondern auch anders altern. Zum Älterwerden gesellt sich das „</a:t>
            </a:r>
            <a:r>
              <a:rPr lang="de-CH" sz="1100" dirty="0" err="1"/>
              <a:t>Downaging</a:t>
            </a:r>
            <a:r>
              <a:rPr lang="de-CH" sz="1100" dirty="0"/>
              <a:t>“, das Heraustreten aus traditionellen Altersrollen der einstigen "Senioren“. Statt sich in den Ruhestand zu begeben, nehmen ältere Menschen selbstverständlich weiter aktiv am Gesellschaftsleben teil.</a:t>
            </a:r>
            <a:endParaRPr lang="de-DE" sz="1100" dirty="0"/>
          </a:p>
        </p:txBody>
      </p:sp>
      <p:pic>
        <p:nvPicPr>
          <p:cNvPr id="15" name="Grafik 14"/>
          <p:cNvPicPr>
            <a:picLocks noChangeAspect="1"/>
          </p:cNvPicPr>
          <p:nvPr/>
        </p:nvPicPr>
        <p:blipFill>
          <a:blip r:embed="rId3"/>
          <a:stretch>
            <a:fillRect/>
          </a:stretch>
        </p:blipFill>
        <p:spPr>
          <a:xfrm>
            <a:off x="295515" y="3588978"/>
            <a:ext cx="983904" cy="651459"/>
          </a:xfrm>
          <a:prstGeom prst="rect">
            <a:avLst/>
          </a:prstGeom>
        </p:spPr>
      </p:pic>
      <p:pic>
        <p:nvPicPr>
          <p:cNvPr id="16" name="Grafik 15"/>
          <p:cNvPicPr>
            <a:picLocks noChangeAspect="1"/>
          </p:cNvPicPr>
          <p:nvPr/>
        </p:nvPicPr>
        <p:blipFill>
          <a:blip r:embed="rId4"/>
          <a:stretch>
            <a:fillRect/>
          </a:stretch>
        </p:blipFill>
        <p:spPr>
          <a:xfrm>
            <a:off x="295515" y="1339433"/>
            <a:ext cx="988790" cy="654694"/>
          </a:xfrm>
          <a:prstGeom prst="rect">
            <a:avLst/>
          </a:prstGeom>
        </p:spPr>
      </p:pic>
      <p:pic>
        <p:nvPicPr>
          <p:cNvPr id="17" name="Grafik 16"/>
          <p:cNvPicPr>
            <a:picLocks noChangeAspect="1"/>
          </p:cNvPicPr>
          <p:nvPr/>
        </p:nvPicPr>
        <p:blipFill>
          <a:blip r:embed="rId5"/>
          <a:stretch>
            <a:fillRect/>
          </a:stretch>
        </p:blipFill>
        <p:spPr>
          <a:xfrm>
            <a:off x="295515" y="2074090"/>
            <a:ext cx="988790" cy="654694"/>
          </a:xfrm>
          <a:prstGeom prst="rect">
            <a:avLst/>
          </a:prstGeom>
        </p:spPr>
      </p:pic>
      <p:pic>
        <p:nvPicPr>
          <p:cNvPr id="18" name="Grafik 17"/>
          <p:cNvPicPr>
            <a:picLocks noChangeAspect="1"/>
          </p:cNvPicPr>
          <p:nvPr/>
        </p:nvPicPr>
        <p:blipFill>
          <a:blip r:embed="rId6"/>
          <a:stretch>
            <a:fillRect/>
          </a:stretch>
        </p:blipFill>
        <p:spPr>
          <a:xfrm>
            <a:off x="295515" y="2846029"/>
            <a:ext cx="988790" cy="654694"/>
          </a:xfrm>
          <a:prstGeom prst="rect">
            <a:avLst/>
          </a:prstGeom>
        </p:spPr>
      </p:pic>
      <p:sp>
        <p:nvSpPr>
          <p:cNvPr id="19" name="Rechteck 18"/>
          <p:cNvSpPr/>
          <p:nvPr/>
        </p:nvSpPr>
        <p:spPr>
          <a:xfrm>
            <a:off x="1279419" y="4254563"/>
            <a:ext cx="8077404" cy="769441"/>
          </a:xfrm>
          <a:prstGeom prst="rect">
            <a:avLst/>
          </a:prstGeom>
        </p:spPr>
        <p:txBody>
          <a:bodyPr wrap="square" rIns="18000">
            <a:spAutoFit/>
          </a:bodyPr>
          <a:lstStyle/>
          <a:p>
            <a:r>
              <a:rPr lang="de-CH" sz="1100" b="1" dirty="0"/>
              <a:t>11) Mobilität</a:t>
            </a:r>
          </a:p>
          <a:p>
            <a:r>
              <a:rPr lang="de-CH" sz="1100" dirty="0"/>
              <a:t>Kaum etwas prägt das Leben in unserer globalisierten Gesellschaft so sehr wie der Megatrend Mobilität. Sie bildet die Basis unseres Lebens und Wirtschaftens. Heute stehen wir am Beginn eines multimobilen Zeitalters - mit facettenreichen Möglichkeiten, um die neuen mobilen Anforderungen und Wünsche ökonomisch, komfortabel und nachhaltig umzusetzen.</a:t>
            </a:r>
            <a:endParaRPr lang="de-DE" sz="1100" dirty="0"/>
          </a:p>
        </p:txBody>
      </p:sp>
      <p:sp>
        <p:nvSpPr>
          <p:cNvPr id="20" name="Rechteck 19"/>
          <p:cNvSpPr/>
          <p:nvPr/>
        </p:nvSpPr>
        <p:spPr>
          <a:xfrm>
            <a:off x="1279419" y="5005533"/>
            <a:ext cx="8031675" cy="769441"/>
          </a:xfrm>
          <a:prstGeom prst="rect">
            <a:avLst/>
          </a:prstGeom>
        </p:spPr>
        <p:txBody>
          <a:bodyPr wrap="square" rIns="18000">
            <a:spAutoFit/>
          </a:bodyPr>
          <a:lstStyle/>
          <a:p>
            <a:r>
              <a:rPr lang="de-CH" sz="1100" b="1" dirty="0"/>
              <a:t>12) Sicherheit</a:t>
            </a:r>
          </a:p>
          <a:p>
            <a:r>
              <a:rPr lang="de-CH" sz="1100" dirty="0"/>
              <a:t>Die Gesellschaft verunsichert, der Staat überfordert: Wir sind auf dem Weg in eine neue Sicherheitskultur, die von zwei Faktoren geprägt wird: der allumfassenden Vernetzung der Welt und dem Wandel der Verantwortung – weg von übergeordneten staatlichen Institutionen, hin zu Unternehmen und Individuen. </a:t>
            </a:r>
            <a:endParaRPr lang="de-DE" sz="1100" dirty="0"/>
          </a:p>
        </p:txBody>
      </p:sp>
      <p:pic>
        <p:nvPicPr>
          <p:cNvPr id="21" name="Grafik 20"/>
          <p:cNvPicPr>
            <a:picLocks noChangeAspect="1"/>
          </p:cNvPicPr>
          <p:nvPr/>
        </p:nvPicPr>
        <p:blipFill>
          <a:blip r:embed="rId7"/>
          <a:stretch>
            <a:fillRect/>
          </a:stretch>
        </p:blipFill>
        <p:spPr>
          <a:xfrm>
            <a:off x="295515" y="4335672"/>
            <a:ext cx="983904" cy="651459"/>
          </a:xfrm>
          <a:prstGeom prst="rect">
            <a:avLst/>
          </a:prstGeom>
        </p:spPr>
      </p:pic>
      <p:pic>
        <p:nvPicPr>
          <p:cNvPr id="22" name="Grafik 21"/>
          <p:cNvPicPr>
            <a:picLocks noChangeAspect="1"/>
          </p:cNvPicPr>
          <p:nvPr/>
        </p:nvPicPr>
        <p:blipFill>
          <a:blip r:embed="rId8"/>
          <a:stretch>
            <a:fillRect/>
          </a:stretch>
        </p:blipFill>
        <p:spPr>
          <a:xfrm>
            <a:off x="295515" y="5088713"/>
            <a:ext cx="983904" cy="651459"/>
          </a:xfrm>
          <a:prstGeom prst="rect">
            <a:avLst/>
          </a:prstGeom>
        </p:spPr>
      </p:pic>
      <p:sp>
        <p:nvSpPr>
          <p:cNvPr id="3" name="Titel 2">
            <a:extLst>
              <a:ext uri="{FF2B5EF4-FFF2-40B4-BE49-F238E27FC236}">
                <a16:creationId xmlns:a16="http://schemas.microsoft.com/office/drawing/2014/main" id="{AA544A6A-0F8F-DC49-89B3-BC9C13B8066C}"/>
              </a:ext>
            </a:extLst>
          </p:cNvPr>
          <p:cNvSpPr>
            <a:spLocks noGrp="1"/>
          </p:cNvSpPr>
          <p:nvPr>
            <p:ph type="title"/>
          </p:nvPr>
        </p:nvSpPr>
        <p:spPr/>
        <p:txBody>
          <a:bodyPr/>
          <a:lstStyle/>
          <a:p>
            <a:r>
              <a:rPr lang="de-CH" dirty="0"/>
              <a:t>Megatrends nach </a:t>
            </a:r>
            <a:r>
              <a:rPr lang="de-CH" dirty="0" err="1"/>
              <a:t>Horx</a:t>
            </a:r>
            <a:r>
              <a:rPr lang="de-CH" dirty="0"/>
              <a:t> (II)</a:t>
            </a:r>
            <a:endParaRPr lang="de-DE" dirty="0"/>
          </a:p>
        </p:txBody>
      </p:sp>
    </p:spTree>
    <p:extLst>
      <p:ext uri="{BB962C8B-B14F-4D97-AF65-F5344CB8AC3E}">
        <p14:creationId xmlns:p14="http://schemas.microsoft.com/office/powerpoint/2010/main" val="308254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544A6A-0F8F-DC49-89B3-BC9C13B8066C}"/>
              </a:ext>
            </a:extLst>
          </p:cNvPr>
          <p:cNvSpPr>
            <a:spLocks noGrp="1"/>
          </p:cNvSpPr>
          <p:nvPr>
            <p:ph type="title"/>
          </p:nvPr>
        </p:nvSpPr>
        <p:spPr/>
        <p:txBody>
          <a:bodyPr/>
          <a:lstStyle/>
          <a:p>
            <a:r>
              <a:rPr lang="de-CH" dirty="0"/>
              <a:t>Megatrends nach Capaul (I)</a:t>
            </a:r>
            <a:endParaRPr lang="de-DE" dirty="0"/>
          </a:p>
        </p:txBody>
      </p:sp>
      <p:pic>
        <p:nvPicPr>
          <p:cNvPr id="23" name="Picture 2">
            <a:extLst>
              <a:ext uri="{FF2B5EF4-FFF2-40B4-BE49-F238E27FC236}">
                <a16:creationId xmlns:a16="http://schemas.microsoft.com/office/drawing/2014/main" id="{E1F20DFF-0E38-4A20-9B44-7D4A32C2323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b="39899"/>
          <a:stretch>
            <a:fillRect/>
          </a:stretch>
        </p:blipFill>
        <p:spPr bwMode="auto">
          <a:xfrm>
            <a:off x="1423988" y="958438"/>
            <a:ext cx="688816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pic>
    </p:spTree>
    <p:extLst>
      <p:ext uri="{BB962C8B-B14F-4D97-AF65-F5344CB8AC3E}">
        <p14:creationId xmlns:p14="http://schemas.microsoft.com/office/powerpoint/2010/main" val="862601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544A6A-0F8F-DC49-89B3-BC9C13B8066C}"/>
              </a:ext>
            </a:extLst>
          </p:cNvPr>
          <p:cNvSpPr>
            <a:spLocks noGrp="1"/>
          </p:cNvSpPr>
          <p:nvPr>
            <p:ph type="title"/>
          </p:nvPr>
        </p:nvSpPr>
        <p:spPr/>
        <p:txBody>
          <a:bodyPr/>
          <a:lstStyle/>
          <a:p>
            <a:r>
              <a:rPr lang="de-CH" dirty="0"/>
              <a:t>Megatrends nach Capaul (II)</a:t>
            </a:r>
            <a:endParaRPr lang="de-DE" dirty="0"/>
          </a:p>
        </p:txBody>
      </p:sp>
      <p:grpSp>
        <p:nvGrpSpPr>
          <p:cNvPr id="4" name="Gruppieren 6">
            <a:extLst>
              <a:ext uri="{FF2B5EF4-FFF2-40B4-BE49-F238E27FC236}">
                <a16:creationId xmlns:a16="http://schemas.microsoft.com/office/drawing/2014/main" id="{7C13F600-10BA-47B6-9F18-8164524EC81A}"/>
              </a:ext>
            </a:extLst>
          </p:cNvPr>
          <p:cNvGrpSpPr>
            <a:grpSpLocks/>
          </p:cNvGrpSpPr>
          <p:nvPr/>
        </p:nvGrpSpPr>
        <p:grpSpPr bwMode="auto">
          <a:xfrm>
            <a:off x="1423987" y="1351721"/>
            <a:ext cx="7338349" cy="4316358"/>
            <a:chOff x="1424608" y="1196752"/>
            <a:chExt cx="6887044" cy="4065581"/>
          </a:xfrm>
        </p:grpSpPr>
        <p:pic>
          <p:nvPicPr>
            <p:cNvPr id="5" name="Picture 2">
              <a:extLst>
                <a:ext uri="{FF2B5EF4-FFF2-40B4-BE49-F238E27FC236}">
                  <a16:creationId xmlns:a16="http://schemas.microsoft.com/office/drawing/2014/main" id="{B7758342-3396-4DCA-847E-AC7F248FF30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t="60101"/>
            <a:stretch>
              <a:fillRect/>
            </a:stretch>
          </p:blipFill>
          <p:spPr bwMode="auto">
            <a:xfrm>
              <a:off x="1424608" y="1772816"/>
              <a:ext cx="6887044" cy="348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pic>
        <p:pic>
          <p:nvPicPr>
            <p:cNvPr id="6" name="Picture 2">
              <a:extLst>
                <a:ext uri="{FF2B5EF4-FFF2-40B4-BE49-F238E27FC236}">
                  <a16:creationId xmlns:a16="http://schemas.microsoft.com/office/drawing/2014/main" id="{715356A4-258F-4AB7-9141-ADDB64A70BA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b="92590"/>
            <a:stretch>
              <a:fillRect/>
            </a:stretch>
          </p:blipFill>
          <p:spPr bwMode="auto">
            <a:xfrm>
              <a:off x="1424608" y="1196752"/>
              <a:ext cx="68870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pic>
      </p:grpSp>
    </p:spTree>
    <p:extLst>
      <p:ext uri="{BB962C8B-B14F-4D97-AF65-F5344CB8AC3E}">
        <p14:creationId xmlns:p14="http://schemas.microsoft.com/office/powerpoint/2010/main" val="1009860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8A5EDBD-E206-4903-84FE-FEE53E615010}"/>
              </a:ext>
            </a:extLst>
          </p:cNvPr>
          <p:cNvGraphicFramePr>
            <a:graphicFrameLocks noChangeAspect="1"/>
          </p:cNvGraphicFramePr>
          <p:nvPr>
            <p:custDataLst>
              <p:tags r:id="rId3"/>
            </p:custDataLst>
            <p:extLst>
              <p:ext uri="{D42A27DB-BD31-4B8C-83A1-F6EECF244321}">
                <p14:modId xmlns:p14="http://schemas.microsoft.com/office/powerpoint/2010/main" val="1794313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Folie" r:id="rId5" imgW="473" imgH="473" progId="TCLayout.ActiveDocument.1">
                  <p:embed/>
                </p:oleObj>
              </mc:Choice>
              <mc:Fallback>
                <p:oleObj name="think-cell Folie" r:id="rId5" imgW="473" imgH="473" progId="TCLayout.ActiveDocument.1">
                  <p:embed/>
                  <p:pic>
                    <p:nvPicPr>
                      <p:cNvPr id="7" name="Objekt 6" hidden="1">
                        <a:extLst>
                          <a:ext uri="{FF2B5EF4-FFF2-40B4-BE49-F238E27FC236}">
                            <a16:creationId xmlns:a16="http://schemas.microsoft.com/office/drawing/2014/main" id="{68A5EDBD-E206-4903-84FE-FEE53E6150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rmAutofit/>
          </a:bodyPr>
          <a:lstStyle/>
          <a:p>
            <a:r>
              <a:rPr lang="de-CH" dirty="0"/>
              <a:t>Megatrends und ihr Einfluss auf die eigene Schule</a:t>
            </a:r>
            <a:br>
              <a:rPr lang="de-CH" dirty="0"/>
            </a:br>
            <a:r>
              <a:rPr lang="en-GB" sz="1800" i="1" dirty="0" err="1">
                <a:solidFill>
                  <a:srgbClr val="FFFFFF">
                    <a:lumMod val="65000"/>
                  </a:srgbClr>
                </a:solidFill>
              </a:rPr>
              <a:t>Mögliches</a:t>
            </a:r>
            <a:r>
              <a:rPr lang="en-GB" sz="1800" i="1" dirty="0">
                <a:solidFill>
                  <a:srgbClr val="FFFFFF">
                    <a:lumMod val="65000"/>
                  </a:srgbClr>
                </a:solidFill>
              </a:rPr>
              <a:t> </a:t>
            </a:r>
            <a:r>
              <a:rPr lang="en-GB" sz="1800" i="1" dirty="0" err="1">
                <a:solidFill>
                  <a:srgbClr val="FFFFFF">
                    <a:lumMod val="65000"/>
                  </a:srgbClr>
                </a:solidFill>
              </a:rPr>
              <a:t>Vorgehen</a:t>
            </a:r>
            <a:r>
              <a:rPr lang="en-GB" sz="1800" i="1" dirty="0">
                <a:solidFill>
                  <a:srgbClr val="FFFFFF">
                    <a:lumMod val="65000"/>
                  </a:srgbClr>
                </a:solidFill>
              </a:rPr>
              <a:t> 1</a:t>
            </a:r>
            <a:endParaRPr lang="de-CH" dirty="0"/>
          </a:p>
        </p:txBody>
      </p:sp>
      <p:sp>
        <p:nvSpPr>
          <p:cNvPr id="3" name="Textplatzhalter 2"/>
          <p:cNvSpPr>
            <a:spLocks noGrp="1"/>
          </p:cNvSpPr>
          <p:nvPr>
            <p:ph type="body" idx="1"/>
          </p:nvPr>
        </p:nvSpPr>
        <p:spPr>
          <a:xfrm>
            <a:off x="273473" y="1342178"/>
            <a:ext cx="9355667" cy="5253567"/>
          </a:xfrm>
        </p:spPr>
        <p:txBody>
          <a:bodyPr/>
          <a:lstStyle/>
          <a:p>
            <a:r>
              <a:rPr lang="de-CH" dirty="0"/>
              <a:t>Hausaufgaben</a:t>
            </a:r>
          </a:p>
          <a:p>
            <a:pPr lvl="1"/>
            <a:r>
              <a:rPr lang="de-CH" dirty="0"/>
              <a:t>Welche Megatrends sind für die eigene Schule relevant?</a:t>
            </a:r>
          </a:p>
          <a:p>
            <a:pPr lvl="1"/>
            <a:r>
              <a:rPr lang="de-CH" dirty="0"/>
              <a:t>Wie sieht der Einfluss der Megatrends auf die eigene Schule aus?</a:t>
            </a:r>
          </a:p>
          <a:p>
            <a:pPr lvl="1"/>
            <a:r>
              <a:rPr lang="de-CH" dirty="0"/>
              <a:t>Welche Chancen und Risiken ergeben sich aus den Megatrends für die Schule?</a:t>
            </a:r>
          </a:p>
          <a:p>
            <a:endParaRPr lang="de-CH" dirty="0"/>
          </a:p>
          <a:p>
            <a:endParaRPr lang="de-CH" dirty="0"/>
          </a:p>
          <a:p>
            <a:pPr marL="0" indent="0">
              <a:buNone/>
            </a:pPr>
            <a:endParaRPr lang="de-CH" sz="3600" dirty="0"/>
          </a:p>
          <a:p>
            <a:r>
              <a:rPr lang="de-CH" dirty="0"/>
              <a:t>Im Workshop</a:t>
            </a:r>
          </a:p>
          <a:p>
            <a:pPr lvl="1"/>
            <a:r>
              <a:rPr lang="de-CH" dirty="0"/>
              <a:t>Gegenseitige Vorstellung der Karten und aufhängen</a:t>
            </a:r>
          </a:p>
          <a:p>
            <a:pPr lvl="1"/>
            <a:r>
              <a:rPr lang="de-CH" dirty="0"/>
              <a:t>Thematische Gruppierung der Chancen und Gefahren</a:t>
            </a:r>
          </a:p>
          <a:p>
            <a:pPr lvl="1"/>
            <a:r>
              <a:rPr lang="de-CH" dirty="0"/>
              <a:t>Priorisierung der Chancen und Gefahren mit </a:t>
            </a:r>
            <a:r>
              <a:rPr lang="de-CH" dirty="0" err="1"/>
              <a:t>Dot</a:t>
            </a:r>
            <a:r>
              <a:rPr lang="de-CH" dirty="0"/>
              <a:t>-Voting</a:t>
            </a:r>
          </a:p>
        </p:txBody>
      </p:sp>
      <p:sp>
        <p:nvSpPr>
          <p:cNvPr id="4" name="Rechteck 3">
            <a:extLst>
              <a:ext uri="{FF2B5EF4-FFF2-40B4-BE49-F238E27FC236}">
                <a16:creationId xmlns:a16="http://schemas.microsoft.com/office/drawing/2014/main" id="{F6F4BAA6-9A34-49A4-AD12-20CFC201D791}"/>
              </a:ext>
            </a:extLst>
          </p:cNvPr>
          <p:cNvSpPr/>
          <p:nvPr/>
        </p:nvSpPr>
        <p:spPr bwMode="auto">
          <a:xfrm>
            <a:off x="548740" y="2714612"/>
            <a:ext cx="4465638" cy="1614487"/>
          </a:xfrm>
          <a:prstGeom prst="rect">
            <a:avLst/>
          </a:prstGeom>
          <a:solidFill>
            <a:srgbClr val="0070C0"/>
          </a:solidFill>
          <a:ln>
            <a:solidFill>
              <a:srgbClr val="0070C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36000" rIns="72000" bIns="36000" numCol="1" rtlCol="0" anchor="t" anchorCtr="0" compatLnSpc="1">
            <a:prstTxWarp prst="textNoShape">
              <a:avLst/>
            </a:prstTxWarp>
            <a:noAutofit/>
          </a:bodyPr>
          <a:lstStyle/>
          <a:p>
            <a:pPr marL="0" marR="0" indent="0" algn="l" defTabSz="914400" eaLnBrk="1" fontAlgn="base" latinLnBrk="0" hangingPunct="1">
              <a:lnSpc>
                <a:spcPct val="100000"/>
              </a:lnSpc>
              <a:spcBef>
                <a:spcPct val="0"/>
              </a:spcBef>
              <a:spcAft>
                <a:spcPct val="0"/>
              </a:spcAft>
              <a:buClrTx/>
              <a:buSzTx/>
              <a:buFontTx/>
              <a:buNone/>
              <a:tabLst/>
            </a:pPr>
            <a:r>
              <a:rPr kumimoji="0" lang="de-CH" sz="1800" b="0" i="0" u="none" strike="noStrike" cap="none" normalizeH="0" baseline="0" dirty="0">
                <a:ln>
                  <a:noFill/>
                </a:ln>
                <a:solidFill>
                  <a:schemeClr val="bg1"/>
                </a:solidFill>
                <a:effectLst/>
              </a:rPr>
              <a:t>Welches sind die </a:t>
            </a:r>
            <a:r>
              <a:rPr kumimoji="0" lang="de-CH" sz="1800" b="0" i="0" u="none" strike="noStrike" cap="none" normalizeH="0" baseline="0" dirty="0" err="1">
                <a:ln>
                  <a:noFill/>
                </a:ln>
                <a:solidFill>
                  <a:schemeClr val="bg1"/>
                </a:solidFill>
                <a:effectLst/>
              </a:rPr>
              <a:t>grösse</a:t>
            </a:r>
            <a:r>
              <a:rPr kumimoji="0" lang="de-CH" sz="1800" b="0" i="0" u="none" strike="noStrike" cap="none" normalizeH="0" baseline="0" dirty="0">
                <a:ln>
                  <a:noFill/>
                </a:ln>
                <a:solidFill>
                  <a:schemeClr val="bg1"/>
                </a:solidFill>
                <a:effectLst/>
              </a:rPr>
              <a:t> </a:t>
            </a:r>
            <a:r>
              <a:rPr kumimoji="0" lang="de-CH" sz="1800" b="1" i="0" u="none" strike="noStrike" cap="none" normalizeH="0" baseline="0" dirty="0">
                <a:ln>
                  <a:noFill/>
                </a:ln>
                <a:solidFill>
                  <a:schemeClr val="bg1"/>
                </a:solidFill>
                <a:effectLst/>
              </a:rPr>
              <a:t>Chancen</a:t>
            </a:r>
            <a:r>
              <a:rPr kumimoji="0" lang="de-CH" sz="1800" b="0" i="0" u="none" strike="noStrike" cap="none" normalizeH="0" baseline="0" dirty="0">
                <a:ln>
                  <a:noFill/>
                </a:ln>
                <a:solidFill>
                  <a:schemeClr val="bg1"/>
                </a:solidFill>
                <a:effectLst/>
              </a:rPr>
              <a:t> für unsere Schule?</a:t>
            </a:r>
          </a:p>
          <a:p>
            <a:pPr marL="171450" marR="0" indent="-1714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de-CH" sz="1200" b="0" i="0" u="none" strike="noStrike" cap="none" normalizeH="0" baseline="0" dirty="0">
              <a:ln>
                <a:noFill/>
              </a:ln>
              <a:solidFill>
                <a:schemeClr val="bg1"/>
              </a:solidFill>
              <a:effectLst/>
            </a:endParaRPr>
          </a:p>
          <a:p>
            <a:pPr marL="171450" marR="0" indent="-1714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de-CH" sz="1200" b="0" i="0" u="none" strike="noStrike" cap="none" normalizeH="0" baseline="0" dirty="0">
                <a:ln>
                  <a:noFill/>
                </a:ln>
                <a:solidFill>
                  <a:schemeClr val="bg1"/>
                </a:solidFill>
                <a:effectLst/>
              </a:rPr>
              <a:t>Welche Entwicklungen des Umfelds bieten Chancen für uns als Schule, die wir adressieren möchten? </a:t>
            </a:r>
          </a:p>
          <a:p>
            <a:pPr marL="171450" marR="0" indent="-1714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endParaRPr lang="de-CH" sz="1200" dirty="0">
              <a:solidFill>
                <a:schemeClr val="bg1"/>
              </a:solidFill>
            </a:endParaRPr>
          </a:p>
          <a:p>
            <a:pPr marL="0" marR="0" indent="0" algn="l" defTabSz="914400" eaLnBrk="1" fontAlgn="base" latinLnBrk="0" hangingPunct="1">
              <a:lnSpc>
                <a:spcPct val="100000"/>
              </a:lnSpc>
              <a:spcBef>
                <a:spcPct val="0"/>
              </a:spcBef>
              <a:spcAft>
                <a:spcPct val="0"/>
              </a:spcAft>
              <a:buClrTx/>
              <a:buSzTx/>
              <a:buFontTx/>
              <a:buNone/>
              <a:tabLst/>
            </a:pPr>
            <a:r>
              <a:rPr kumimoji="0" lang="de-CH" sz="1200" b="1" i="0" u="none" strike="noStrike" cap="none" normalizeH="0" baseline="0" dirty="0">
                <a:ln>
                  <a:noFill/>
                </a:ln>
                <a:solidFill>
                  <a:schemeClr val="bg1"/>
                </a:solidFill>
                <a:effectLst/>
              </a:rPr>
              <a:t>Pro Karte eine Chance aufschreiben</a:t>
            </a:r>
            <a:endParaRPr kumimoji="0" lang="de-CH" sz="1200" i="0" u="none" strike="noStrike" cap="none" normalizeH="0" baseline="0" dirty="0">
              <a:ln>
                <a:noFill/>
              </a:ln>
              <a:solidFill>
                <a:schemeClr val="bg1"/>
              </a:solidFill>
              <a:effectLst/>
            </a:endParaRPr>
          </a:p>
        </p:txBody>
      </p:sp>
      <p:sp>
        <p:nvSpPr>
          <p:cNvPr id="5" name="Rechteck 4">
            <a:extLst>
              <a:ext uri="{FF2B5EF4-FFF2-40B4-BE49-F238E27FC236}">
                <a16:creationId xmlns:a16="http://schemas.microsoft.com/office/drawing/2014/main" id="{3BE4C0BD-7C52-42E3-949A-12E7E05E6D47}"/>
              </a:ext>
            </a:extLst>
          </p:cNvPr>
          <p:cNvSpPr/>
          <p:nvPr/>
        </p:nvSpPr>
        <p:spPr bwMode="auto">
          <a:xfrm>
            <a:off x="5184310" y="2714612"/>
            <a:ext cx="4467600" cy="1614487"/>
          </a:xfrm>
          <a:prstGeom prst="rect">
            <a:avLst/>
          </a:prstGeom>
          <a:solidFill>
            <a:srgbClr val="C00000"/>
          </a:solidFill>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36000" rIns="72000" bIns="36000" numCol="1" rtlCol="0" anchor="t" anchorCtr="0" compatLnSpc="1">
            <a:prstTxWarp prst="textNoShape">
              <a:avLst/>
            </a:prstTxWarp>
            <a:noAutofit/>
          </a:bodyPr>
          <a:lstStyle/>
          <a:p>
            <a:pPr marL="0" marR="0" indent="0" algn="l" defTabSz="914400" eaLnBrk="1" fontAlgn="base" latinLnBrk="0" hangingPunct="1">
              <a:lnSpc>
                <a:spcPct val="100000"/>
              </a:lnSpc>
              <a:spcBef>
                <a:spcPct val="0"/>
              </a:spcBef>
              <a:spcAft>
                <a:spcPct val="0"/>
              </a:spcAft>
              <a:buClrTx/>
              <a:buSzTx/>
              <a:buFontTx/>
              <a:buNone/>
              <a:tabLst/>
            </a:pPr>
            <a:r>
              <a:rPr kumimoji="0" lang="de-CH" sz="1800" b="0" i="0" u="none" strike="noStrike" cap="none" normalizeH="0" baseline="0" dirty="0">
                <a:ln>
                  <a:noFill/>
                </a:ln>
                <a:solidFill>
                  <a:schemeClr val="bg1"/>
                </a:solidFill>
                <a:effectLst/>
              </a:rPr>
              <a:t>Welches sind die grössten </a:t>
            </a:r>
            <a:r>
              <a:rPr kumimoji="0" lang="de-CH" sz="1800" b="1" i="0" u="none" strike="noStrike" cap="none" normalizeH="0" baseline="0" dirty="0">
                <a:ln>
                  <a:noFill/>
                </a:ln>
                <a:solidFill>
                  <a:schemeClr val="bg1"/>
                </a:solidFill>
                <a:effectLst/>
              </a:rPr>
              <a:t>Gefahren</a:t>
            </a:r>
            <a:r>
              <a:rPr kumimoji="0" lang="de-CH" sz="1800" b="0" i="0" u="none" strike="noStrike" cap="none" normalizeH="0" baseline="0" dirty="0">
                <a:ln>
                  <a:noFill/>
                </a:ln>
                <a:solidFill>
                  <a:schemeClr val="bg1"/>
                </a:solidFill>
                <a:effectLst/>
              </a:rPr>
              <a:t> für unserer Schule?</a:t>
            </a:r>
          </a:p>
          <a:p>
            <a:pPr marL="285750" marR="0" indent="-2857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de-CH" sz="1200" b="0" i="0" u="none" strike="noStrike" cap="none" normalizeH="0" baseline="0" dirty="0">
              <a:ln>
                <a:noFill/>
              </a:ln>
              <a:solidFill>
                <a:schemeClr val="bg1"/>
              </a:solidFill>
              <a:effectLst/>
            </a:endParaRPr>
          </a:p>
          <a:p>
            <a:pPr marL="285750" marR="0" indent="-2857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de-CH" sz="1200" b="0" i="0" u="none" strike="noStrike" cap="none" normalizeH="0" baseline="0" dirty="0">
                <a:ln>
                  <a:noFill/>
                </a:ln>
                <a:solidFill>
                  <a:schemeClr val="bg1"/>
                </a:solidFill>
                <a:effectLst/>
              </a:rPr>
              <a:t>Welche Entwicklungen im Umfeld stellen eine Gefahr für unsere Schule dar?</a:t>
            </a:r>
          </a:p>
          <a:p>
            <a:pPr marL="285750" marR="0" indent="-285750" algn="l" defTabSz="914400" eaLnBrk="1" fontAlgn="base" latinLnBrk="0" hangingPunct="1">
              <a:lnSpc>
                <a:spcPct val="100000"/>
              </a:lnSpc>
              <a:spcBef>
                <a:spcPct val="0"/>
              </a:spcBef>
              <a:spcAft>
                <a:spcPct val="0"/>
              </a:spcAft>
              <a:buClrTx/>
              <a:buSzTx/>
              <a:buFont typeface="Wingdings" panose="05000000000000000000" pitchFamily="2" charset="2"/>
              <a:buChar char="§"/>
              <a:tabLst/>
            </a:pPr>
            <a:endParaRPr lang="de-CH" sz="1200" dirty="0">
              <a:solidFill>
                <a:schemeClr val="bg1"/>
              </a:solidFill>
            </a:endParaRPr>
          </a:p>
          <a:p>
            <a:pPr fontAlgn="base">
              <a:spcBef>
                <a:spcPct val="0"/>
              </a:spcBef>
              <a:spcAft>
                <a:spcPct val="0"/>
              </a:spcAft>
            </a:pPr>
            <a:r>
              <a:rPr lang="de-CH" sz="1200" b="1" dirty="0">
                <a:solidFill>
                  <a:schemeClr val="bg1"/>
                </a:solidFill>
              </a:rPr>
              <a:t>Pro Karte eine Gefahr aufschreiben</a:t>
            </a:r>
            <a:endParaRPr lang="de-CH" sz="1200" dirty="0">
              <a:solidFill>
                <a:schemeClr val="bg1"/>
              </a:solidFill>
            </a:endParaRPr>
          </a:p>
        </p:txBody>
      </p:sp>
    </p:spTree>
    <p:custDataLst>
      <p:tags r:id="rId2"/>
    </p:custDataLst>
    <p:extLst>
      <p:ext uri="{BB962C8B-B14F-4D97-AF65-F5344CB8AC3E}">
        <p14:creationId xmlns:p14="http://schemas.microsoft.com/office/powerpoint/2010/main" val="2689686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BFF5713-0645-4664-87E7-22F65F2DF67C}"/>
              </a:ext>
            </a:extLst>
          </p:cNvPr>
          <p:cNvGraphicFramePr>
            <a:graphicFrameLocks noChangeAspect="1"/>
          </p:cNvGraphicFramePr>
          <p:nvPr>
            <p:custDataLst>
              <p:tags r:id="rId2"/>
            </p:custDataLst>
            <p:extLst>
              <p:ext uri="{D42A27DB-BD31-4B8C-83A1-F6EECF244321}">
                <p14:modId xmlns:p14="http://schemas.microsoft.com/office/powerpoint/2010/main" val="3017259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Folie" r:id="rId4" imgW="473" imgH="473" progId="TCLayout.ActiveDocument.1">
                  <p:embed/>
                </p:oleObj>
              </mc:Choice>
              <mc:Fallback>
                <p:oleObj name="think-cell Folie" r:id="rId4" imgW="473" imgH="473" progId="TCLayout.ActiveDocument.1">
                  <p:embed/>
                  <p:pic>
                    <p:nvPicPr>
                      <p:cNvPr id="3" name="Objekt 2" hidden="1">
                        <a:extLst>
                          <a:ext uri="{FF2B5EF4-FFF2-40B4-BE49-F238E27FC236}">
                            <a16:creationId xmlns:a16="http://schemas.microsoft.com/office/drawing/2014/main" id="{CBFF5713-0645-4664-87E7-22F65F2DF6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el 9">
            <a:extLst>
              <a:ext uri="{FF2B5EF4-FFF2-40B4-BE49-F238E27FC236}">
                <a16:creationId xmlns:a16="http://schemas.microsoft.com/office/drawing/2014/main" id="{5F0D84E2-EE1D-0B43-AE35-69BA3E57501A}"/>
              </a:ext>
            </a:extLst>
          </p:cNvPr>
          <p:cNvSpPr>
            <a:spLocks noGrp="1"/>
          </p:cNvSpPr>
          <p:nvPr>
            <p:ph type="title"/>
          </p:nvPr>
        </p:nvSpPr>
        <p:spPr>
          <a:xfrm>
            <a:off x="272875" y="39422"/>
            <a:ext cx="9353900" cy="828291"/>
          </a:xfrm>
        </p:spPr>
        <p:txBody>
          <a:bodyPr vert="horz">
            <a:normAutofit fontScale="90000"/>
          </a:bodyPr>
          <a:lstStyle/>
          <a:p>
            <a:r>
              <a:rPr lang="de-DE" dirty="0"/>
              <a:t>Beispiel VSG Nollen</a:t>
            </a:r>
            <a:br>
              <a:rPr lang="de-DE" dirty="0"/>
            </a:br>
            <a:r>
              <a:rPr lang="de-DE" sz="2400" dirty="0"/>
              <a:t>Chancen			   	   Gefahren</a:t>
            </a:r>
          </a:p>
        </p:txBody>
      </p:sp>
      <p:pic>
        <p:nvPicPr>
          <p:cNvPr id="4" name="Grafik 3">
            <a:extLst>
              <a:ext uri="{FF2B5EF4-FFF2-40B4-BE49-F238E27FC236}">
                <a16:creationId xmlns:a16="http://schemas.microsoft.com/office/drawing/2014/main" id="{6CBBF500-E94E-FD4A-9561-1CA7CFB63518}"/>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44052" t="13337" r="9008" b="11319"/>
          <a:stretch/>
        </p:blipFill>
        <p:spPr>
          <a:xfrm rot="5400000">
            <a:off x="585104" y="822781"/>
            <a:ext cx="3217641" cy="3873501"/>
          </a:xfrm>
          <a:prstGeom prst="rect">
            <a:avLst/>
          </a:prstGeom>
        </p:spPr>
      </p:pic>
      <p:pic>
        <p:nvPicPr>
          <p:cNvPr id="6" name="Grafik 5">
            <a:extLst>
              <a:ext uri="{FF2B5EF4-FFF2-40B4-BE49-F238E27FC236}">
                <a16:creationId xmlns:a16="http://schemas.microsoft.com/office/drawing/2014/main" id="{DFE4E319-BED8-9A4D-9F0E-1C2C231B1BD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l="28851" r="13448" b="3770"/>
          <a:stretch/>
        </p:blipFill>
        <p:spPr>
          <a:xfrm rot="5400000">
            <a:off x="5175468" y="476694"/>
            <a:ext cx="3955311" cy="4947303"/>
          </a:xfrm>
          <a:prstGeom prst="rect">
            <a:avLst/>
          </a:prstGeom>
        </p:spPr>
      </p:pic>
      <p:sp>
        <p:nvSpPr>
          <p:cNvPr id="12" name="Textfeld 11">
            <a:extLst>
              <a:ext uri="{FF2B5EF4-FFF2-40B4-BE49-F238E27FC236}">
                <a16:creationId xmlns:a16="http://schemas.microsoft.com/office/drawing/2014/main" id="{56F56203-2ECF-46CF-8002-14D5E0EA15FB}"/>
              </a:ext>
            </a:extLst>
          </p:cNvPr>
          <p:cNvSpPr txBox="1"/>
          <p:nvPr/>
        </p:nvSpPr>
        <p:spPr>
          <a:xfrm>
            <a:off x="315589" y="1094387"/>
            <a:ext cx="1816662" cy="194409"/>
          </a:xfrm>
          <a:prstGeom prst="rect">
            <a:avLst/>
          </a:prstGeom>
          <a:noFill/>
        </p:spPr>
        <p:txBody>
          <a:bodyPr vert="horz" wrap="square" lIns="0" tIns="0" rIns="0" bIns="0" rtlCol="0">
            <a:noAutofit/>
          </a:bodyPr>
          <a:lstStyle/>
          <a:p>
            <a:pPr defTabSz="913851" fontAlgn="base">
              <a:spcBef>
                <a:spcPts val="900"/>
              </a:spcBef>
              <a:spcAft>
                <a:spcPts val="300"/>
              </a:spcAft>
              <a:buClr>
                <a:srgbClr val="00792C"/>
              </a:buClr>
              <a:buSzPct val="100000"/>
            </a:pPr>
            <a:r>
              <a:rPr lang="en-GB" sz="1000" kern="0" dirty="0">
                <a:solidFill>
                  <a:prstClr val="black"/>
                </a:solidFill>
                <a:latin typeface="Arial" panose="020B0604020202020204" pitchFamily="34" charset="0"/>
                <a:cs typeface="Arial" panose="020B0604020202020204" pitchFamily="34" charset="0"/>
              </a:rPr>
              <a:t>Achtung: 1 Chance pro </a:t>
            </a:r>
            <a:r>
              <a:rPr lang="en-GB" sz="1000" kern="0" dirty="0" err="1">
                <a:solidFill>
                  <a:prstClr val="black"/>
                </a:solidFill>
                <a:latin typeface="Arial" panose="020B0604020202020204" pitchFamily="34" charset="0"/>
                <a:cs typeface="Arial" panose="020B0604020202020204" pitchFamily="34" charset="0"/>
              </a:rPr>
              <a:t>Karte</a:t>
            </a:r>
            <a:endParaRPr lang="en-GB" sz="1000" kern="0" dirty="0">
              <a:solidFill>
                <a:prstClr val="black"/>
              </a:solidFill>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261DD2EC-625B-4C37-AA51-97BD67DD602A}"/>
              </a:ext>
            </a:extLst>
          </p:cNvPr>
          <p:cNvSpPr txBox="1"/>
          <p:nvPr/>
        </p:nvSpPr>
        <p:spPr>
          <a:xfrm>
            <a:off x="377262" y="1877966"/>
            <a:ext cx="1816662" cy="194409"/>
          </a:xfrm>
          <a:prstGeom prst="rect">
            <a:avLst/>
          </a:prstGeom>
          <a:noFill/>
        </p:spPr>
        <p:txBody>
          <a:bodyPr vert="horz" wrap="square" lIns="0" tIns="0" rIns="0" bIns="0" rtlCol="0">
            <a:noAutofit/>
          </a:bodyPr>
          <a:lstStyle/>
          <a:p>
            <a:pPr defTabSz="913851" fontAlgn="base">
              <a:spcBef>
                <a:spcPts val="900"/>
              </a:spcBef>
              <a:spcAft>
                <a:spcPts val="300"/>
              </a:spcAft>
              <a:buClr>
                <a:srgbClr val="00792C"/>
              </a:buClr>
              <a:buSzPct val="100000"/>
            </a:pPr>
            <a:r>
              <a:rPr lang="en-GB" sz="1000" kern="0" dirty="0">
                <a:solidFill>
                  <a:prstClr val="black"/>
                </a:solidFill>
                <a:latin typeface="Arial" panose="020B0604020202020204" pitchFamily="34" charset="0"/>
                <a:cs typeface="Arial" panose="020B0604020202020204" pitchFamily="34" charset="0"/>
              </a:rPr>
              <a:t>Achtung: 1 Chance pro </a:t>
            </a:r>
            <a:r>
              <a:rPr lang="en-GB" sz="1000" kern="0" dirty="0" err="1">
                <a:solidFill>
                  <a:prstClr val="black"/>
                </a:solidFill>
                <a:latin typeface="Arial" panose="020B0604020202020204" pitchFamily="34" charset="0"/>
                <a:cs typeface="Arial" panose="020B0604020202020204" pitchFamily="34" charset="0"/>
              </a:rPr>
              <a:t>Karte</a:t>
            </a:r>
            <a:endParaRPr lang="en-GB" sz="1000" kern="0" dirty="0">
              <a:solidFill>
                <a:prstClr val="black"/>
              </a:solidFill>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B777066B-15A4-4B5C-B00C-6B4337C1FF27}"/>
              </a:ext>
            </a:extLst>
          </p:cNvPr>
          <p:cNvSpPr txBox="1"/>
          <p:nvPr/>
        </p:nvSpPr>
        <p:spPr>
          <a:xfrm>
            <a:off x="6356293" y="4438861"/>
            <a:ext cx="1816662" cy="194409"/>
          </a:xfrm>
          <a:prstGeom prst="rect">
            <a:avLst/>
          </a:prstGeom>
          <a:noFill/>
        </p:spPr>
        <p:txBody>
          <a:bodyPr vert="horz" wrap="square" lIns="0" tIns="0" rIns="0" bIns="0" rtlCol="0">
            <a:noAutofit/>
          </a:bodyPr>
          <a:lstStyle/>
          <a:p>
            <a:pPr defTabSz="913851" fontAlgn="base">
              <a:spcBef>
                <a:spcPts val="900"/>
              </a:spcBef>
              <a:spcAft>
                <a:spcPts val="300"/>
              </a:spcAft>
              <a:buClr>
                <a:srgbClr val="00792C"/>
              </a:buClr>
              <a:buSzPct val="100000"/>
            </a:pPr>
            <a:r>
              <a:rPr lang="en-GB" sz="1000" kern="0" dirty="0">
                <a:solidFill>
                  <a:prstClr val="black"/>
                </a:solidFill>
                <a:latin typeface="Arial" panose="020B0604020202020204" pitchFamily="34" charset="0"/>
                <a:cs typeface="Arial" panose="020B0604020202020204" pitchFamily="34" charset="0"/>
              </a:rPr>
              <a:t>Achtung: 1 </a:t>
            </a:r>
            <a:r>
              <a:rPr lang="en-GB" sz="1000" kern="0" dirty="0" err="1">
                <a:solidFill>
                  <a:prstClr val="black"/>
                </a:solidFill>
                <a:latin typeface="Arial" panose="020B0604020202020204" pitchFamily="34" charset="0"/>
                <a:cs typeface="Arial" panose="020B0604020202020204" pitchFamily="34" charset="0"/>
              </a:rPr>
              <a:t>Gefahr</a:t>
            </a:r>
            <a:r>
              <a:rPr lang="en-GB" sz="1000" kern="0" dirty="0">
                <a:solidFill>
                  <a:prstClr val="black"/>
                </a:solidFill>
                <a:latin typeface="Arial" panose="020B0604020202020204" pitchFamily="34" charset="0"/>
                <a:cs typeface="Arial" panose="020B0604020202020204" pitchFamily="34" charset="0"/>
              </a:rPr>
              <a:t> pro </a:t>
            </a:r>
            <a:r>
              <a:rPr lang="en-GB" sz="1000" kern="0" dirty="0" err="1">
                <a:solidFill>
                  <a:prstClr val="black"/>
                </a:solidFill>
                <a:latin typeface="Arial" panose="020B0604020202020204" pitchFamily="34" charset="0"/>
                <a:cs typeface="Arial" panose="020B0604020202020204" pitchFamily="34" charset="0"/>
              </a:rPr>
              <a:t>Karte</a:t>
            </a:r>
            <a:endParaRPr lang="en-GB" sz="1000" kern="0" dirty="0">
              <a:solidFill>
                <a:prstClr val="black"/>
              </a:solidFill>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CE3562DB-2ED8-435C-95A8-B712D2BB5B13}"/>
              </a:ext>
            </a:extLst>
          </p:cNvPr>
          <p:cNvSpPr txBox="1"/>
          <p:nvPr/>
        </p:nvSpPr>
        <p:spPr>
          <a:xfrm>
            <a:off x="6294254" y="1862142"/>
            <a:ext cx="1816662" cy="194409"/>
          </a:xfrm>
          <a:prstGeom prst="rect">
            <a:avLst/>
          </a:prstGeom>
          <a:noFill/>
        </p:spPr>
        <p:txBody>
          <a:bodyPr vert="horz" wrap="square" lIns="0" tIns="0" rIns="0" bIns="0" rtlCol="0">
            <a:noAutofit/>
          </a:bodyPr>
          <a:lstStyle/>
          <a:p>
            <a:pPr defTabSz="913851" fontAlgn="base">
              <a:spcBef>
                <a:spcPts val="900"/>
              </a:spcBef>
              <a:spcAft>
                <a:spcPts val="300"/>
              </a:spcAft>
              <a:buClr>
                <a:srgbClr val="00792C"/>
              </a:buClr>
              <a:buSzPct val="100000"/>
            </a:pPr>
            <a:r>
              <a:rPr lang="en-GB" sz="1000" kern="0" dirty="0">
                <a:solidFill>
                  <a:prstClr val="black"/>
                </a:solidFill>
                <a:latin typeface="Arial" panose="020B0604020202020204" pitchFamily="34" charset="0"/>
                <a:cs typeface="Arial" panose="020B0604020202020204" pitchFamily="34" charset="0"/>
              </a:rPr>
              <a:t>Achtung: 1 </a:t>
            </a:r>
            <a:r>
              <a:rPr lang="en-GB" sz="1000" kern="0" dirty="0" err="1">
                <a:solidFill>
                  <a:prstClr val="black"/>
                </a:solidFill>
                <a:latin typeface="Arial" panose="020B0604020202020204" pitchFamily="34" charset="0"/>
                <a:cs typeface="Arial" panose="020B0604020202020204" pitchFamily="34" charset="0"/>
              </a:rPr>
              <a:t>Gefahr</a:t>
            </a:r>
            <a:r>
              <a:rPr lang="en-GB" sz="1000" kern="0" dirty="0">
                <a:solidFill>
                  <a:prstClr val="black"/>
                </a:solidFill>
                <a:latin typeface="Arial" panose="020B0604020202020204" pitchFamily="34" charset="0"/>
                <a:cs typeface="Arial" panose="020B0604020202020204" pitchFamily="34" charset="0"/>
              </a:rPr>
              <a:t> pro </a:t>
            </a:r>
            <a:r>
              <a:rPr lang="en-GB" sz="1000" kern="0" dirty="0" err="1">
                <a:solidFill>
                  <a:prstClr val="black"/>
                </a:solidFill>
                <a:latin typeface="Arial" panose="020B0604020202020204" pitchFamily="34" charset="0"/>
                <a:cs typeface="Arial" panose="020B0604020202020204" pitchFamily="34" charset="0"/>
              </a:rPr>
              <a:t>Karte</a:t>
            </a:r>
            <a:endParaRPr lang="en-GB" sz="1000" kern="0" dirty="0">
              <a:solidFill>
                <a:prstClr val="black"/>
              </a:solidFill>
              <a:latin typeface="Arial" panose="020B060402020202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61DBEB9E-D0F7-45F2-972E-AE6E65B19F63}"/>
              </a:ext>
            </a:extLst>
          </p:cNvPr>
          <p:cNvSpPr txBox="1"/>
          <p:nvPr/>
        </p:nvSpPr>
        <p:spPr>
          <a:xfrm>
            <a:off x="6356293" y="3636401"/>
            <a:ext cx="1816662" cy="194409"/>
          </a:xfrm>
          <a:prstGeom prst="rect">
            <a:avLst/>
          </a:prstGeom>
          <a:noFill/>
        </p:spPr>
        <p:txBody>
          <a:bodyPr vert="horz" wrap="square" lIns="0" tIns="0" rIns="0" bIns="0" rtlCol="0">
            <a:noAutofit/>
          </a:bodyPr>
          <a:lstStyle/>
          <a:p>
            <a:pPr defTabSz="913851" fontAlgn="base">
              <a:spcBef>
                <a:spcPts val="900"/>
              </a:spcBef>
              <a:spcAft>
                <a:spcPts val="300"/>
              </a:spcAft>
              <a:buClr>
                <a:srgbClr val="00792C"/>
              </a:buClr>
              <a:buSzPct val="100000"/>
            </a:pPr>
            <a:r>
              <a:rPr lang="en-GB" sz="1000" kern="0" dirty="0">
                <a:solidFill>
                  <a:prstClr val="black"/>
                </a:solidFill>
                <a:latin typeface="Arial" panose="020B0604020202020204" pitchFamily="34" charset="0"/>
                <a:cs typeface="Arial" panose="020B0604020202020204" pitchFamily="34" charset="0"/>
              </a:rPr>
              <a:t>Achtung: 1 </a:t>
            </a:r>
            <a:r>
              <a:rPr lang="en-GB" sz="1000" kern="0" dirty="0" err="1">
                <a:solidFill>
                  <a:prstClr val="black"/>
                </a:solidFill>
                <a:latin typeface="Arial" panose="020B0604020202020204" pitchFamily="34" charset="0"/>
                <a:cs typeface="Arial" panose="020B0604020202020204" pitchFamily="34" charset="0"/>
              </a:rPr>
              <a:t>Gefahr</a:t>
            </a:r>
            <a:r>
              <a:rPr lang="en-GB" sz="1000" kern="0" dirty="0">
                <a:solidFill>
                  <a:prstClr val="black"/>
                </a:solidFill>
                <a:latin typeface="Arial" panose="020B0604020202020204" pitchFamily="34" charset="0"/>
                <a:cs typeface="Arial" panose="020B0604020202020204" pitchFamily="34" charset="0"/>
              </a:rPr>
              <a:t> pro </a:t>
            </a:r>
            <a:r>
              <a:rPr lang="en-GB" sz="1000" kern="0" dirty="0" err="1">
                <a:solidFill>
                  <a:prstClr val="black"/>
                </a:solidFill>
                <a:latin typeface="Arial" panose="020B0604020202020204" pitchFamily="34" charset="0"/>
                <a:cs typeface="Arial" panose="020B0604020202020204" pitchFamily="34" charset="0"/>
              </a:rPr>
              <a:t>Karte</a:t>
            </a:r>
            <a:endParaRPr lang="en-GB" sz="10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137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8A5EDBD-E206-4903-84FE-FEE53E615010}"/>
              </a:ext>
            </a:extLst>
          </p:cNvPr>
          <p:cNvGraphicFramePr>
            <a:graphicFrameLocks noChangeAspect="1"/>
          </p:cNvGraphicFramePr>
          <p:nvPr>
            <p:custDataLst>
              <p:tags r:id="rId3"/>
            </p:custDataLst>
            <p:extLst>
              <p:ext uri="{D42A27DB-BD31-4B8C-83A1-F6EECF244321}">
                <p14:modId xmlns:p14="http://schemas.microsoft.com/office/powerpoint/2010/main" val="4148047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Folie" r:id="rId5" imgW="473" imgH="473" progId="TCLayout.ActiveDocument.1">
                  <p:embed/>
                </p:oleObj>
              </mc:Choice>
              <mc:Fallback>
                <p:oleObj name="think-cell Folie" r:id="rId5" imgW="473" imgH="473" progId="TCLayout.ActiveDocument.1">
                  <p:embed/>
                  <p:pic>
                    <p:nvPicPr>
                      <p:cNvPr id="7" name="Objekt 6" hidden="1">
                        <a:extLst>
                          <a:ext uri="{FF2B5EF4-FFF2-40B4-BE49-F238E27FC236}">
                            <a16:creationId xmlns:a16="http://schemas.microsoft.com/office/drawing/2014/main" id="{68A5EDBD-E206-4903-84FE-FEE53E6150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rmAutofit/>
          </a:bodyPr>
          <a:lstStyle/>
          <a:p>
            <a:r>
              <a:rPr lang="de-CH" dirty="0"/>
              <a:t>Megatrends und ihr Einfluss auf die eigene Schule</a:t>
            </a:r>
            <a:br>
              <a:rPr lang="de-CH" dirty="0"/>
            </a:br>
            <a:r>
              <a:rPr lang="en-GB" sz="1800" i="1" dirty="0" err="1">
                <a:solidFill>
                  <a:srgbClr val="FFFFFF">
                    <a:lumMod val="65000"/>
                  </a:srgbClr>
                </a:solidFill>
              </a:rPr>
              <a:t>Mögliches</a:t>
            </a:r>
            <a:r>
              <a:rPr lang="en-GB" sz="1800" i="1" dirty="0">
                <a:solidFill>
                  <a:srgbClr val="FFFFFF">
                    <a:lumMod val="65000"/>
                  </a:srgbClr>
                </a:solidFill>
              </a:rPr>
              <a:t> </a:t>
            </a:r>
            <a:r>
              <a:rPr lang="en-GB" sz="1800" i="1" dirty="0" err="1">
                <a:solidFill>
                  <a:srgbClr val="FFFFFF">
                    <a:lumMod val="65000"/>
                  </a:srgbClr>
                </a:solidFill>
              </a:rPr>
              <a:t>Vorgehen</a:t>
            </a:r>
            <a:r>
              <a:rPr lang="en-GB" sz="1800" i="1" dirty="0">
                <a:solidFill>
                  <a:srgbClr val="FFFFFF">
                    <a:lumMod val="65000"/>
                  </a:srgbClr>
                </a:solidFill>
              </a:rPr>
              <a:t> 2</a:t>
            </a:r>
            <a:endParaRPr lang="de-CH" dirty="0"/>
          </a:p>
        </p:txBody>
      </p:sp>
      <p:sp>
        <p:nvSpPr>
          <p:cNvPr id="3" name="Textplatzhalter 2"/>
          <p:cNvSpPr>
            <a:spLocks noGrp="1"/>
          </p:cNvSpPr>
          <p:nvPr>
            <p:ph type="body" idx="1"/>
          </p:nvPr>
        </p:nvSpPr>
        <p:spPr>
          <a:xfrm>
            <a:off x="273473" y="1342178"/>
            <a:ext cx="9355667" cy="5253567"/>
          </a:xfrm>
        </p:spPr>
        <p:txBody>
          <a:bodyPr/>
          <a:lstStyle/>
          <a:p>
            <a:r>
              <a:rPr lang="de-CH" dirty="0"/>
              <a:t>Hausaufgaben</a:t>
            </a:r>
          </a:p>
          <a:p>
            <a:pPr lvl="1"/>
            <a:r>
              <a:rPr lang="de-CH" dirty="0"/>
              <a:t>Jedes Projektgruppenmitglied erhält die Hausaufgabe, eine Sammlung von Chancen und Gefahren der eigenen Schule für die Bildung der Zukunft zusammenzustellen. Neben den Megatrends können auch seriöse Quellen der Fachliteratur zu Bildungstrends genutzt werden.</a:t>
            </a:r>
          </a:p>
          <a:p>
            <a:pPr lvl="1"/>
            <a:r>
              <a:rPr lang="de-CH" dirty="0"/>
              <a:t>Diese Sammlung wird 10 Tage vor dem Workshop an das Präsidium oder den Moderator des Workshops geschickt</a:t>
            </a:r>
          </a:p>
          <a:p>
            <a:pPr lvl="1"/>
            <a:r>
              <a:rPr lang="de-CH" dirty="0"/>
              <a:t>Der Moderator konsolidiert die Chancen und Gefahren in einer Übersicht</a:t>
            </a:r>
          </a:p>
          <a:p>
            <a:r>
              <a:rPr lang="de-CH" dirty="0"/>
              <a:t>Im Workshop</a:t>
            </a:r>
          </a:p>
          <a:p>
            <a:pPr lvl="1"/>
            <a:r>
              <a:rPr lang="de-CH" dirty="0"/>
              <a:t>Der Moderator stellt die Zusammenfassung der Chancen und Gefahren vor und stellt diese zur Diskussion</a:t>
            </a:r>
          </a:p>
          <a:p>
            <a:pPr lvl="1"/>
            <a:r>
              <a:rPr lang="de-CH" dirty="0"/>
              <a:t>Ggf. thematische Neugruppierung der Chancen und Gefahren</a:t>
            </a:r>
          </a:p>
          <a:p>
            <a:pPr lvl="1"/>
            <a:r>
              <a:rPr lang="de-CH" dirty="0"/>
              <a:t>Priorisierung der Chancen und Gefahren</a:t>
            </a:r>
          </a:p>
        </p:txBody>
      </p:sp>
    </p:spTree>
    <p:custDataLst>
      <p:tags r:id="rId2"/>
    </p:custDataLst>
    <p:extLst>
      <p:ext uri="{BB962C8B-B14F-4D97-AF65-F5344CB8AC3E}">
        <p14:creationId xmlns:p14="http://schemas.microsoft.com/office/powerpoint/2010/main" val="946395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4AA3E-5FF6-594D-A9ED-0A96316FEF42}"/>
              </a:ext>
            </a:extLst>
          </p:cNvPr>
          <p:cNvSpPr>
            <a:spLocks noGrp="1"/>
          </p:cNvSpPr>
          <p:nvPr>
            <p:ph type="title"/>
          </p:nvPr>
        </p:nvSpPr>
        <p:spPr/>
        <p:txBody>
          <a:bodyPr/>
          <a:lstStyle/>
          <a:p>
            <a:r>
              <a:rPr lang="de-DE" dirty="0"/>
              <a:t>Agenda</a:t>
            </a:r>
          </a:p>
        </p:txBody>
      </p:sp>
      <p:sp>
        <p:nvSpPr>
          <p:cNvPr id="3" name="Textplatzhalter 2">
            <a:extLst>
              <a:ext uri="{FF2B5EF4-FFF2-40B4-BE49-F238E27FC236}">
                <a16:creationId xmlns:a16="http://schemas.microsoft.com/office/drawing/2014/main" id="{85BF80F5-AAA2-2746-A380-AD8D17466913}"/>
              </a:ext>
            </a:extLst>
          </p:cNvPr>
          <p:cNvSpPr>
            <a:spLocks noGrp="1"/>
          </p:cNvSpPr>
          <p:nvPr>
            <p:ph type="body" idx="1"/>
          </p:nvPr>
        </p:nvSpPr>
        <p:spPr/>
        <p:txBody>
          <a:bodyPr/>
          <a:lstStyle/>
          <a:p>
            <a:pPr marL="457200" indent="-457200">
              <a:buFont typeface="+mj-lt"/>
              <a:buAutoNum type="arabicPeriod"/>
            </a:pPr>
            <a:r>
              <a:rPr lang="de-CH" dirty="0">
                <a:solidFill>
                  <a:schemeClr val="bg1">
                    <a:lumMod val="65000"/>
                  </a:schemeClr>
                </a:solidFill>
              </a:rPr>
              <a:t>Aufbau Projekt</a:t>
            </a:r>
          </a:p>
          <a:p>
            <a:pPr marL="457200" indent="-457200">
              <a:buFont typeface="+mj-lt"/>
              <a:buAutoNum type="arabicPeriod"/>
            </a:pPr>
            <a:r>
              <a:rPr lang="de-CH" dirty="0">
                <a:solidFill>
                  <a:schemeClr val="bg1">
                    <a:lumMod val="65000"/>
                  </a:schemeClr>
                </a:solidFill>
              </a:rPr>
              <a:t>Einleitung Leitbild- und Strategieverständnis</a:t>
            </a:r>
          </a:p>
          <a:p>
            <a:pPr marL="457200" indent="-457200">
              <a:buFont typeface="+mj-lt"/>
              <a:buAutoNum type="arabicPeriod"/>
            </a:pPr>
            <a:r>
              <a:rPr lang="de-CH" dirty="0">
                <a:solidFill>
                  <a:schemeClr val="bg1">
                    <a:lumMod val="65000"/>
                  </a:schemeClr>
                </a:solidFill>
              </a:rPr>
              <a:t>Interne Schulanalyse</a:t>
            </a:r>
          </a:p>
          <a:p>
            <a:pPr marL="457200" indent="-457200">
              <a:buFont typeface="+mj-lt"/>
              <a:buAutoNum type="arabicPeriod"/>
            </a:pPr>
            <a:r>
              <a:rPr lang="de-CH" dirty="0">
                <a:solidFill>
                  <a:schemeClr val="bg1">
                    <a:lumMod val="65000"/>
                  </a:schemeClr>
                </a:solidFill>
              </a:rPr>
              <a:t>Externe Umfeldanalyse</a:t>
            </a:r>
          </a:p>
          <a:p>
            <a:pPr marL="457200" indent="-457200">
              <a:buFont typeface="+mj-lt"/>
              <a:buAutoNum type="arabicPeriod"/>
            </a:pPr>
            <a:r>
              <a:rPr lang="de-CH" dirty="0"/>
              <a:t>Ableitung Herausforderungen und Massnahmen</a:t>
            </a:r>
          </a:p>
          <a:p>
            <a:pPr marL="457200" indent="-457200">
              <a:buFont typeface="+mj-lt"/>
              <a:buAutoNum type="arabicPeriod"/>
            </a:pPr>
            <a:r>
              <a:rPr lang="de-CH" dirty="0">
                <a:solidFill>
                  <a:schemeClr val="bg1">
                    <a:lumMod val="65000"/>
                  </a:schemeClr>
                </a:solidFill>
              </a:rPr>
              <a:t>Ableitung Leitbild und strategischer Bausteine</a:t>
            </a:r>
          </a:p>
          <a:p>
            <a:pPr marL="457200" indent="-457200">
              <a:buFont typeface="+mj-lt"/>
              <a:buAutoNum type="arabicPeriod"/>
            </a:pPr>
            <a:r>
              <a:rPr lang="de-CH" dirty="0">
                <a:solidFill>
                  <a:schemeClr val="bg1">
                    <a:lumMod val="65000"/>
                  </a:schemeClr>
                </a:solidFill>
              </a:rPr>
              <a:t>Das Leitbild zum Leben erwecken</a:t>
            </a:r>
          </a:p>
        </p:txBody>
      </p:sp>
    </p:spTree>
    <p:extLst>
      <p:ext uri="{BB962C8B-B14F-4D97-AF65-F5344CB8AC3E}">
        <p14:creationId xmlns:p14="http://schemas.microsoft.com/office/powerpoint/2010/main" val="64271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4AA3E-5FF6-594D-A9ED-0A96316FEF42}"/>
              </a:ext>
            </a:extLst>
          </p:cNvPr>
          <p:cNvSpPr>
            <a:spLocks noGrp="1"/>
          </p:cNvSpPr>
          <p:nvPr>
            <p:ph type="title"/>
          </p:nvPr>
        </p:nvSpPr>
        <p:spPr/>
        <p:txBody>
          <a:bodyPr/>
          <a:lstStyle/>
          <a:p>
            <a:r>
              <a:rPr lang="de-DE" dirty="0"/>
              <a:t>Agenda</a:t>
            </a:r>
          </a:p>
        </p:txBody>
      </p:sp>
      <p:sp>
        <p:nvSpPr>
          <p:cNvPr id="3" name="Textplatzhalter 2">
            <a:extLst>
              <a:ext uri="{FF2B5EF4-FFF2-40B4-BE49-F238E27FC236}">
                <a16:creationId xmlns:a16="http://schemas.microsoft.com/office/drawing/2014/main" id="{85BF80F5-AAA2-2746-A380-AD8D17466913}"/>
              </a:ext>
            </a:extLst>
          </p:cNvPr>
          <p:cNvSpPr>
            <a:spLocks noGrp="1"/>
          </p:cNvSpPr>
          <p:nvPr>
            <p:ph type="body" idx="1"/>
          </p:nvPr>
        </p:nvSpPr>
        <p:spPr/>
        <p:txBody>
          <a:bodyPr/>
          <a:lstStyle/>
          <a:p>
            <a:pPr marL="457200" indent="-457200">
              <a:buFont typeface="+mj-lt"/>
              <a:buAutoNum type="arabicPeriod"/>
            </a:pPr>
            <a:r>
              <a:rPr lang="de-CH" dirty="0"/>
              <a:t>Aufbau Projekt</a:t>
            </a:r>
          </a:p>
          <a:p>
            <a:pPr marL="457200" indent="-457200">
              <a:buFont typeface="+mj-lt"/>
              <a:buAutoNum type="arabicPeriod"/>
            </a:pPr>
            <a:r>
              <a:rPr lang="de-CH" dirty="0">
                <a:solidFill>
                  <a:schemeClr val="bg1">
                    <a:lumMod val="65000"/>
                  </a:schemeClr>
                </a:solidFill>
              </a:rPr>
              <a:t>Einleitung Leitbild- und Strategieverständnis</a:t>
            </a:r>
          </a:p>
          <a:p>
            <a:pPr marL="457200" indent="-457200">
              <a:buFont typeface="+mj-lt"/>
              <a:buAutoNum type="arabicPeriod"/>
            </a:pPr>
            <a:r>
              <a:rPr lang="de-CH" dirty="0">
                <a:solidFill>
                  <a:schemeClr val="bg1">
                    <a:lumMod val="65000"/>
                  </a:schemeClr>
                </a:solidFill>
              </a:rPr>
              <a:t>Interne Schulanalyse</a:t>
            </a:r>
          </a:p>
          <a:p>
            <a:pPr marL="457200" indent="-457200">
              <a:buFont typeface="+mj-lt"/>
              <a:buAutoNum type="arabicPeriod"/>
            </a:pPr>
            <a:r>
              <a:rPr lang="de-CH" dirty="0">
                <a:solidFill>
                  <a:schemeClr val="bg1">
                    <a:lumMod val="65000"/>
                  </a:schemeClr>
                </a:solidFill>
              </a:rPr>
              <a:t>Externe Umfeldanalyse</a:t>
            </a:r>
          </a:p>
          <a:p>
            <a:pPr marL="457200" indent="-457200">
              <a:buFont typeface="+mj-lt"/>
              <a:buAutoNum type="arabicPeriod"/>
            </a:pPr>
            <a:r>
              <a:rPr lang="de-CH" dirty="0">
                <a:solidFill>
                  <a:schemeClr val="bg1">
                    <a:lumMod val="65000"/>
                  </a:schemeClr>
                </a:solidFill>
              </a:rPr>
              <a:t>Ableitung Herausforderungen und Massnahmen</a:t>
            </a:r>
          </a:p>
          <a:p>
            <a:pPr marL="457200" indent="-457200">
              <a:buFont typeface="+mj-lt"/>
              <a:buAutoNum type="arabicPeriod"/>
            </a:pPr>
            <a:r>
              <a:rPr lang="de-CH" dirty="0">
                <a:solidFill>
                  <a:schemeClr val="bg1">
                    <a:lumMod val="65000"/>
                  </a:schemeClr>
                </a:solidFill>
              </a:rPr>
              <a:t>Ableitung Leitbild und strategischer Bausteine</a:t>
            </a:r>
          </a:p>
          <a:p>
            <a:pPr marL="457200" indent="-457200">
              <a:buFont typeface="+mj-lt"/>
              <a:buAutoNum type="arabicPeriod"/>
            </a:pPr>
            <a:r>
              <a:rPr lang="de-CH" dirty="0">
                <a:solidFill>
                  <a:schemeClr val="bg1">
                    <a:lumMod val="65000"/>
                  </a:schemeClr>
                </a:solidFill>
              </a:rPr>
              <a:t>Das Leitbild zum Leben erwecken</a:t>
            </a:r>
          </a:p>
        </p:txBody>
      </p:sp>
    </p:spTree>
    <p:extLst>
      <p:ext uri="{BB962C8B-B14F-4D97-AF65-F5344CB8AC3E}">
        <p14:creationId xmlns:p14="http://schemas.microsoft.com/office/powerpoint/2010/main" val="647048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4BF5B38-F93E-437B-8347-9D5E673E0CC3}"/>
              </a:ext>
            </a:extLst>
          </p:cNvPr>
          <p:cNvGraphicFramePr>
            <a:graphicFrameLocks noChangeAspect="1"/>
          </p:cNvGraphicFramePr>
          <p:nvPr>
            <p:custDataLst>
              <p:tags r:id="rId2"/>
            </p:custDataLst>
            <p:extLst>
              <p:ext uri="{D42A27DB-BD31-4B8C-83A1-F6EECF244321}">
                <p14:modId xmlns:p14="http://schemas.microsoft.com/office/powerpoint/2010/main" val="689450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A4BF5B38-F93E-437B-8347-9D5E673E0C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CB133CA-459F-4FE1-8B7F-B031F314650C}"/>
              </a:ext>
            </a:extLst>
          </p:cNvPr>
          <p:cNvSpPr>
            <a:spLocks noGrp="1"/>
          </p:cNvSpPr>
          <p:nvPr>
            <p:ph type="title"/>
          </p:nvPr>
        </p:nvSpPr>
        <p:spPr/>
        <p:txBody>
          <a:bodyPr vert="horz"/>
          <a:lstStyle/>
          <a:p>
            <a:r>
              <a:rPr lang="en-GB" dirty="0" err="1"/>
              <a:t>Massnahmendefinition</a:t>
            </a:r>
            <a:r>
              <a:rPr lang="en-GB" dirty="0"/>
              <a:t> </a:t>
            </a:r>
            <a:r>
              <a:rPr lang="en-GB" dirty="0" err="1"/>
              <a:t>mit</a:t>
            </a:r>
            <a:r>
              <a:rPr lang="en-GB" dirty="0"/>
              <a:t> SWOT-Matrix</a:t>
            </a:r>
          </a:p>
        </p:txBody>
      </p:sp>
      <p:sp>
        <p:nvSpPr>
          <p:cNvPr id="3" name="Textplatzhalter 2">
            <a:extLst>
              <a:ext uri="{FF2B5EF4-FFF2-40B4-BE49-F238E27FC236}">
                <a16:creationId xmlns:a16="http://schemas.microsoft.com/office/drawing/2014/main" id="{0000F585-C3EE-43BC-9103-A56933C4994C}"/>
              </a:ext>
            </a:extLst>
          </p:cNvPr>
          <p:cNvSpPr>
            <a:spLocks noGrp="1"/>
          </p:cNvSpPr>
          <p:nvPr>
            <p:ph type="body" idx="1"/>
          </p:nvPr>
        </p:nvSpPr>
        <p:spPr>
          <a:xfrm>
            <a:off x="7031979" y="1339849"/>
            <a:ext cx="2597795" cy="4897439"/>
          </a:xfrm>
        </p:spPr>
        <p:txBody>
          <a:bodyPr/>
          <a:lstStyle/>
          <a:p>
            <a:pPr marL="0" indent="0">
              <a:buNone/>
            </a:pPr>
            <a:r>
              <a:rPr lang="de-CH" sz="1400" dirty="0"/>
              <a:t>Durch die Gegenüberstellung der Stärken/Schwächen und Chancen/Gefahren können nun Massnahmen definiert werden, um durch die Chancen die eigenen Stärken zu erhöhen oder durch die Stärken den Gefahren zu begegnen, resp. durch die Chancen die eigenen Schwächen reduzieren. Im letzten Quadrant, Gefahren und Schwächen, müssen Massnahmen definiert werden, um die Schwächen zu kompensieren und die Eintrittswahrscheinlichkeit der Gefahren zu reduzieren</a:t>
            </a:r>
          </a:p>
        </p:txBody>
      </p:sp>
      <p:graphicFrame>
        <p:nvGraphicFramePr>
          <p:cNvPr id="10" name="Tabelle 10">
            <a:extLst>
              <a:ext uri="{FF2B5EF4-FFF2-40B4-BE49-F238E27FC236}">
                <a16:creationId xmlns:a16="http://schemas.microsoft.com/office/drawing/2014/main" id="{422AFEE8-C58B-4171-BD46-A2CFC34E30EB}"/>
              </a:ext>
            </a:extLst>
          </p:cNvPr>
          <p:cNvGraphicFramePr>
            <a:graphicFrameLocks noGrp="1"/>
          </p:cNvGraphicFramePr>
          <p:nvPr>
            <p:extLst>
              <p:ext uri="{D42A27DB-BD31-4B8C-83A1-F6EECF244321}">
                <p14:modId xmlns:p14="http://schemas.microsoft.com/office/powerpoint/2010/main" val="3447243092"/>
              </p:ext>
            </p:extLst>
          </p:nvPr>
        </p:nvGraphicFramePr>
        <p:xfrm>
          <a:off x="285750" y="1339847"/>
          <a:ext cx="6599766" cy="4356945"/>
        </p:xfrm>
        <a:graphic>
          <a:graphicData uri="http://schemas.openxmlformats.org/drawingml/2006/table">
            <a:tbl>
              <a:tblPr firstRow="1" bandRow="1">
                <a:tableStyleId>{F5AB1C69-6EDB-4FF4-983F-18BD219EF322}</a:tableStyleId>
              </a:tblPr>
              <a:tblGrid>
                <a:gridCol w="2199922">
                  <a:extLst>
                    <a:ext uri="{9D8B030D-6E8A-4147-A177-3AD203B41FA5}">
                      <a16:colId xmlns:a16="http://schemas.microsoft.com/office/drawing/2014/main" val="3112809772"/>
                    </a:ext>
                  </a:extLst>
                </a:gridCol>
                <a:gridCol w="2199922">
                  <a:extLst>
                    <a:ext uri="{9D8B030D-6E8A-4147-A177-3AD203B41FA5}">
                      <a16:colId xmlns:a16="http://schemas.microsoft.com/office/drawing/2014/main" val="4252401"/>
                    </a:ext>
                  </a:extLst>
                </a:gridCol>
                <a:gridCol w="2199922">
                  <a:extLst>
                    <a:ext uri="{9D8B030D-6E8A-4147-A177-3AD203B41FA5}">
                      <a16:colId xmlns:a16="http://schemas.microsoft.com/office/drawing/2014/main" val="1142112993"/>
                    </a:ext>
                  </a:extLst>
                </a:gridCol>
              </a:tblGrid>
              <a:tr h="1452315">
                <a:tc>
                  <a:txBody>
                    <a:bodyPr/>
                    <a:lstStyle/>
                    <a:p>
                      <a:pPr algn="r" rtl="0"/>
                      <a:r>
                        <a:rPr lang="de-CH" sz="1600" b="0" noProof="0">
                          <a:solidFill>
                            <a:schemeClr val="bg1"/>
                          </a:solidFill>
                        </a:rPr>
                        <a:t>Externe Umweltfaktoren</a:t>
                      </a:r>
                    </a:p>
                    <a:p>
                      <a:pPr algn="l" rtl="0"/>
                      <a:endParaRPr lang="de-CH" sz="1600" b="0" noProof="0">
                        <a:solidFill>
                          <a:schemeClr val="bg1"/>
                        </a:solidFill>
                      </a:endParaRPr>
                    </a:p>
                    <a:p>
                      <a:pPr algn="l" rtl="0"/>
                      <a:r>
                        <a:rPr lang="de-CH" sz="1600" b="0" noProof="0">
                          <a:solidFill>
                            <a:schemeClr val="bg1"/>
                          </a:solidFill>
                        </a:rPr>
                        <a:t>Interne </a:t>
                      </a:r>
                    </a:p>
                    <a:p>
                      <a:pPr algn="l" rtl="0"/>
                      <a:r>
                        <a:rPr lang="de-CH" sz="1600" b="0" noProof="0">
                          <a:solidFill>
                            <a:schemeClr val="bg1"/>
                          </a:solidFill>
                        </a:rPr>
                        <a:t>Schulfaktoren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rtl="0"/>
                      <a:r>
                        <a:rPr lang="de-CH" b="0" noProof="0">
                          <a:solidFill>
                            <a:schemeClr val="bg1"/>
                          </a:solidFill>
                        </a:rPr>
                        <a:t>Chancen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rtl="0"/>
                      <a:r>
                        <a:rPr lang="de-CH" b="0" noProof="0">
                          <a:solidFill>
                            <a:schemeClr val="bg1"/>
                          </a:solidFill>
                        </a:rPr>
                        <a:t>Gefahren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44203179"/>
                  </a:ext>
                </a:extLst>
              </a:tr>
              <a:tr h="1452315">
                <a:tc>
                  <a:txBody>
                    <a:bodyPr/>
                    <a:lstStyle/>
                    <a:p>
                      <a:pPr rtl="0"/>
                      <a:r>
                        <a:rPr lang="de-CH" noProof="0">
                          <a:solidFill>
                            <a:schemeClr val="bg1"/>
                          </a:solidFill>
                        </a:rPr>
                        <a:t>Stärken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5750" indent="-285750" rtl="0">
                        <a:buFont typeface="Wingdings" panose="05000000000000000000" pitchFamily="2" charset="2"/>
                        <a:buChar char="§"/>
                      </a:pPr>
                      <a:r>
                        <a:rPr lang="de-CH" noProof="0">
                          <a:solidFill>
                            <a:schemeClr val="tx1"/>
                          </a:solidFill>
                        </a:rPr>
                        <a:t>Massnahme 1</a:t>
                      </a:r>
                    </a:p>
                    <a:p>
                      <a:pPr marL="285750" indent="-285750" rtl="0">
                        <a:buFont typeface="Wingdings" panose="05000000000000000000" pitchFamily="2" charset="2"/>
                        <a:buChar char="§"/>
                      </a:pPr>
                      <a:r>
                        <a:rPr lang="de-CH" noProof="0">
                          <a:solidFill>
                            <a:schemeClr val="tx1"/>
                          </a:solidFill>
                        </a:rPr>
                        <a:t>Massnahme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rtl="0">
                        <a:buFont typeface="Wingdings" panose="05000000000000000000" pitchFamily="2" charset="2"/>
                        <a:buChar char="§"/>
                      </a:pPr>
                      <a:r>
                        <a:rPr lang="de-CH" noProof="0" dirty="0">
                          <a:solidFill>
                            <a:schemeClr val="tx1"/>
                          </a:solidFill>
                        </a:rPr>
                        <a:t>Massnahme 3</a:t>
                      </a:r>
                    </a:p>
                    <a:p>
                      <a:pPr marL="285750" indent="-285750" rtl="0">
                        <a:buFont typeface="Wingdings" panose="05000000000000000000" pitchFamily="2" charset="2"/>
                        <a:buChar char="§"/>
                      </a:pPr>
                      <a:r>
                        <a:rPr lang="de-CH" noProof="0" dirty="0">
                          <a:solidFill>
                            <a:schemeClr val="tx1"/>
                          </a:solidFill>
                        </a:rPr>
                        <a:t>Massnahme 4</a:t>
                      </a:r>
                    </a:p>
                    <a:p>
                      <a:pPr marL="285750" indent="-285750" rtl="0">
                        <a:buFont typeface="Wingdings" panose="05000000000000000000" pitchFamily="2" charset="2"/>
                        <a:buChar char="§"/>
                      </a:pPr>
                      <a:r>
                        <a:rPr lang="de-CH" noProof="0" dirty="0">
                          <a:solidFill>
                            <a:schemeClr val="tx1"/>
                          </a:solidFill>
                        </a:rPr>
                        <a:t>Massnahme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853613"/>
                  </a:ext>
                </a:extLst>
              </a:tr>
              <a:tr h="1452315">
                <a:tc>
                  <a:txBody>
                    <a:bodyPr/>
                    <a:lstStyle/>
                    <a:p>
                      <a:pPr rtl="0"/>
                      <a:r>
                        <a:rPr lang="de-CH" noProof="0">
                          <a:solidFill>
                            <a:schemeClr val="bg1"/>
                          </a:solidFill>
                        </a:rPr>
                        <a:t>Schwächen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5750" indent="-285750" rtl="0">
                        <a:buFont typeface="Wingdings" panose="05000000000000000000" pitchFamily="2" charset="2"/>
                        <a:buChar char="§"/>
                      </a:pPr>
                      <a:r>
                        <a:rPr lang="de-CH" noProof="0">
                          <a:solidFill>
                            <a:schemeClr val="tx1"/>
                          </a:solidFill>
                        </a:rPr>
                        <a:t>Massnahme 6</a:t>
                      </a:r>
                    </a:p>
                    <a:p>
                      <a:pPr marL="285750" indent="-285750" rtl="0">
                        <a:buFont typeface="Wingdings" panose="05000000000000000000" pitchFamily="2" charset="2"/>
                        <a:buChar char="§"/>
                      </a:pPr>
                      <a:r>
                        <a:rPr lang="de-CH" noProof="0">
                          <a:solidFill>
                            <a:schemeClr val="tx1"/>
                          </a:solidFill>
                        </a:rPr>
                        <a:t>Massnahme 7</a:t>
                      </a:r>
                    </a:p>
                    <a:p>
                      <a:pPr marL="285750" indent="-285750" rtl="0">
                        <a:buFont typeface="Wingdings" panose="05000000000000000000" pitchFamily="2" charset="2"/>
                        <a:buChar char="§"/>
                      </a:pPr>
                      <a:r>
                        <a:rPr lang="de-CH" noProof="0">
                          <a:solidFill>
                            <a:schemeClr val="tx1"/>
                          </a:solidFill>
                        </a:rPr>
                        <a:t>Massnahme 8</a:t>
                      </a:r>
                    </a:p>
                    <a:p>
                      <a:pPr marL="285750" indent="-285750" rtl="0">
                        <a:buFont typeface="Wingdings" panose="05000000000000000000" pitchFamily="2" charset="2"/>
                        <a:buChar char="§"/>
                      </a:pPr>
                      <a:r>
                        <a:rPr lang="de-CH" noProof="0">
                          <a:solidFill>
                            <a:schemeClr val="tx1"/>
                          </a:solidFill>
                        </a:rPr>
                        <a:t>Massnahme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rtl="0">
                        <a:buFont typeface="Wingdings" panose="05000000000000000000" pitchFamily="2" charset="2"/>
                        <a:buNone/>
                      </a:pPr>
                      <a:r>
                        <a:rPr lang="de-CH" noProof="0" dirty="0">
                          <a:solidFill>
                            <a:schemeClr val="tx1"/>
                          </a:solidFill>
                        </a:rPr>
                        <a:t>Massnahme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476276"/>
                  </a:ext>
                </a:extLst>
              </a:tr>
            </a:tbl>
          </a:graphicData>
        </a:graphic>
      </p:graphicFrame>
      <p:cxnSp>
        <p:nvCxnSpPr>
          <p:cNvPr id="12" name="Gerader Verbinder 11">
            <a:extLst>
              <a:ext uri="{FF2B5EF4-FFF2-40B4-BE49-F238E27FC236}">
                <a16:creationId xmlns:a16="http://schemas.microsoft.com/office/drawing/2014/main" id="{9FB52A07-28E9-47D2-B0D4-4AFBFF4F59EB}"/>
              </a:ext>
            </a:extLst>
          </p:cNvPr>
          <p:cNvCxnSpPr>
            <a:cxnSpLocks/>
          </p:cNvCxnSpPr>
          <p:nvPr/>
        </p:nvCxnSpPr>
        <p:spPr bwMode="auto">
          <a:xfrm>
            <a:off x="285750" y="1339849"/>
            <a:ext cx="2198505" cy="1451903"/>
          </a:xfrm>
          <a:prstGeom prst="line">
            <a:avLst/>
          </a:prstGeom>
          <a:solidFill>
            <a:srgbClr val="DDDDDD"/>
          </a:solidFill>
          <a:ln w="1079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914147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A5A8CED-1D11-4BAF-9837-85B57B05E20A}"/>
              </a:ext>
            </a:extLst>
          </p:cNvPr>
          <p:cNvGraphicFramePr>
            <a:graphicFrameLocks noChangeAspect="1"/>
          </p:cNvGraphicFramePr>
          <p:nvPr>
            <p:custDataLst>
              <p:tags r:id="rId2"/>
            </p:custDataLst>
            <p:extLst>
              <p:ext uri="{D42A27DB-BD31-4B8C-83A1-F6EECF244321}">
                <p14:modId xmlns:p14="http://schemas.microsoft.com/office/powerpoint/2010/main" val="357466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7A5A8CED-1D11-4BAF-9837-85B57B05E2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60BA8A-BAC9-924F-9DC7-6B58B3EB11F5}"/>
              </a:ext>
            </a:extLst>
          </p:cNvPr>
          <p:cNvSpPr>
            <a:spLocks noGrp="1"/>
          </p:cNvSpPr>
          <p:nvPr>
            <p:ph type="title"/>
          </p:nvPr>
        </p:nvSpPr>
        <p:spPr/>
        <p:txBody>
          <a:bodyPr vert="horz"/>
          <a:lstStyle/>
          <a:p>
            <a:r>
              <a:rPr lang="de-DE" dirty="0"/>
              <a:t>Bsp. Mögliche </a:t>
            </a:r>
            <a:r>
              <a:rPr lang="de-DE" dirty="0" err="1"/>
              <a:t>Massnahmen</a:t>
            </a:r>
            <a:r>
              <a:rPr lang="de-DE" dirty="0"/>
              <a:t> für SWOT-Matrix</a:t>
            </a:r>
          </a:p>
        </p:txBody>
      </p:sp>
      <p:pic>
        <p:nvPicPr>
          <p:cNvPr id="4" name="Grafik 3">
            <a:extLst>
              <a:ext uri="{FF2B5EF4-FFF2-40B4-BE49-F238E27FC236}">
                <a16:creationId xmlns:a16="http://schemas.microsoft.com/office/drawing/2014/main" id="{CA7189D8-60C6-8042-8EE5-EF815EBFD0D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5400000">
            <a:off x="-465125" y="1672200"/>
            <a:ext cx="5904000" cy="4428000"/>
          </a:xfrm>
          <a:prstGeom prst="rect">
            <a:avLst/>
          </a:prstGeom>
        </p:spPr>
      </p:pic>
      <p:pic>
        <p:nvPicPr>
          <p:cNvPr id="6" name="Grafik 5">
            <a:extLst>
              <a:ext uri="{FF2B5EF4-FFF2-40B4-BE49-F238E27FC236}">
                <a16:creationId xmlns:a16="http://schemas.microsoft.com/office/drawing/2014/main" id="{07835BEE-B9B7-C449-A060-1D66192A07B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5400000">
            <a:off x="4463344" y="1672200"/>
            <a:ext cx="5904000" cy="4428000"/>
          </a:xfrm>
          <a:prstGeom prst="rect">
            <a:avLst/>
          </a:prstGeom>
        </p:spPr>
      </p:pic>
    </p:spTree>
    <p:extLst>
      <p:ext uri="{BB962C8B-B14F-4D97-AF65-F5344CB8AC3E}">
        <p14:creationId xmlns:p14="http://schemas.microsoft.com/office/powerpoint/2010/main" val="935550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4AA3E-5FF6-594D-A9ED-0A96316FEF42}"/>
              </a:ext>
            </a:extLst>
          </p:cNvPr>
          <p:cNvSpPr>
            <a:spLocks noGrp="1"/>
          </p:cNvSpPr>
          <p:nvPr>
            <p:ph type="title"/>
          </p:nvPr>
        </p:nvSpPr>
        <p:spPr/>
        <p:txBody>
          <a:bodyPr/>
          <a:lstStyle/>
          <a:p>
            <a:r>
              <a:rPr lang="de-DE" dirty="0"/>
              <a:t>Agenda</a:t>
            </a:r>
          </a:p>
        </p:txBody>
      </p:sp>
      <p:sp>
        <p:nvSpPr>
          <p:cNvPr id="3" name="Textplatzhalter 2">
            <a:extLst>
              <a:ext uri="{FF2B5EF4-FFF2-40B4-BE49-F238E27FC236}">
                <a16:creationId xmlns:a16="http://schemas.microsoft.com/office/drawing/2014/main" id="{85BF80F5-AAA2-2746-A380-AD8D17466913}"/>
              </a:ext>
            </a:extLst>
          </p:cNvPr>
          <p:cNvSpPr>
            <a:spLocks noGrp="1"/>
          </p:cNvSpPr>
          <p:nvPr>
            <p:ph type="body" idx="1"/>
          </p:nvPr>
        </p:nvSpPr>
        <p:spPr/>
        <p:txBody>
          <a:bodyPr/>
          <a:lstStyle/>
          <a:p>
            <a:pPr marL="457200" indent="-457200">
              <a:buFont typeface="+mj-lt"/>
              <a:buAutoNum type="arabicPeriod"/>
            </a:pPr>
            <a:r>
              <a:rPr lang="de-CH" dirty="0">
                <a:solidFill>
                  <a:schemeClr val="bg1">
                    <a:lumMod val="65000"/>
                  </a:schemeClr>
                </a:solidFill>
              </a:rPr>
              <a:t>Aufbau Projekt</a:t>
            </a:r>
          </a:p>
          <a:p>
            <a:pPr marL="457200" indent="-457200">
              <a:buFont typeface="+mj-lt"/>
              <a:buAutoNum type="arabicPeriod"/>
            </a:pPr>
            <a:r>
              <a:rPr lang="de-CH" dirty="0">
                <a:solidFill>
                  <a:schemeClr val="bg1">
                    <a:lumMod val="65000"/>
                  </a:schemeClr>
                </a:solidFill>
              </a:rPr>
              <a:t>Einleitung Leitbild- und Strategieverständnis</a:t>
            </a:r>
          </a:p>
          <a:p>
            <a:pPr marL="457200" indent="-457200">
              <a:buFont typeface="+mj-lt"/>
              <a:buAutoNum type="arabicPeriod"/>
            </a:pPr>
            <a:r>
              <a:rPr lang="de-CH" dirty="0">
                <a:solidFill>
                  <a:schemeClr val="bg1">
                    <a:lumMod val="65000"/>
                  </a:schemeClr>
                </a:solidFill>
              </a:rPr>
              <a:t>Interne Schulanalyse</a:t>
            </a:r>
          </a:p>
          <a:p>
            <a:pPr marL="457200" indent="-457200">
              <a:buFont typeface="+mj-lt"/>
              <a:buAutoNum type="arabicPeriod"/>
            </a:pPr>
            <a:r>
              <a:rPr lang="de-CH" dirty="0">
                <a:solidFill>
                  <a:schemeClr val="bg1">
                    <a:lumMod val="65000"/>
                  </a:schemeClr>
                </a:solidFill>
              </a:rPr>
              <a:t>Externe Umfeldanalyse</a:t>
            </a:r>
          </a:p>
          <a:p>
            <a:pPr marL="457200" indent="-457200">
              <a:buFont typeface="+mj-lt"/>
              <a:buAutoNum type="arabicPeriod"/>
            </a:pPr>
            <a:r>
              <a:rPr lang="de-CH" dirty="0">
                <a:solidFill>
                  <a:schemeClr val="bg1">
                    <a:lumMod val="65000"/>
                  </a:schemeClr>
                </a:solidFill>
              </a:rPr>
              <a:t>Ableitung Herausforderungen und Massnahmen</a:t>
            </a:r>
          </a:p>
          <a:p>
            <a:pPr marL="457200" indent="-457200">
              <a:buFont typeface="+mj-lt"/>
              <a:buAutoNum type="arabicPeriod"/>
            </a:pPr>
            <a:r>
              <a:rPr lang="de-CH" dirty="0"/>
              <a:t>Ableitung Leitbild und strategischer Bausteine</a:t>
            </a:r>
          </a:p>
          <a:p>
            <a:pPr marL="457200" indent="-457200">
              <a:buFont typeface="+mj-lt"/>
              <a:buAutoNum type="arabicPeriod"/>
            </a:pPr>
            <a:r>
              <a:rPr lang="de-CH" dirty="0">
                <a:solidFill>
                  <a:schemeClr val="bg1">
                    <a:lumMod val="65000"/>
                  </a:schemeClr>
                </a:solidFill>
              </a:rPr>
              <a:t>Das Leitbild zum Leben erwecken</a:t>
            </a:r>
          </a:p>
        </p:txBody>
      </p:sp>
    </p:spTree>
    <p:extLst>
      <p:ext uri="{BB962C8B-B14F-4D97-AF65-F5344CB8AC3E}">
        <p14:creationId xmlns:p14="http://schemas.microsoft.com/office/powerpoint/2010/main" val="3549123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BA1C642-B171-47E5-BFDF-8D633B57B09F}"/>
              </a:ext>
            </a:extLst>
          </p:cNvPr>
          <p:cNvGraphicFramePr>
            <a:graphicFrameLocks noChangeAspect="1"/>
          </p:cNvGraphicFramePr>
          <p:nvPr>
            <p:custDataLst>
              <p:tags r:id="rId2"/>
            </p:custDataLst>
            <p:extLst>
              <p:ext uri="{D42A27DB-BD31-4B8C-83A1-F6EECF244321}">
                <p14:modId xmlns:p14="http://schemas.microsoft.com/office/powerpoint/2010/main" val="3978520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ABA1C642-B171-47E5-BFDF-8D633B57B0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0EA7CBF-2DA6-4A90-9993-B8E350E473BE}"/>
              </a:ext>
            </a:extLst>
          </p:cNvPr>
          <p:cNvSpPr>
            <a:spLocks noGrp="1"/>
          </p:cNvSpPr>
          <p:nvPr>
            <p:ph type="title"/>
          </p:nvPr>
        </p:nvSpPr>
        <p:spPr/>
        <p:txBody>
          <a:bodyPr vert="horz"/>
          <a:lstStyle/>
          <a:p>
            <a:r>
              <a:rPr lang="en-GB" dirty="0" err="1"/>
              <a:t>Überführung</a:t>
            </a:r>
            <a:r>
              <a:rPr lang="en-GB" dirty="0"/>
              <a:t> der </a:t>
            </a:r>
            <a:r>
              <a:rPr lang="en-GB" dirty="0" err="1"/>
              <a:t>Ergebnisse</a:t>
            </a:r>
            <a:r>
              <a:rPr lang="en-GB" dirty="0"/>
              <a:t> in </a:t>
            </a:r>
            <a:r>
              <a:rPr lang="en-GB" dirty="0" err="1"/>
              <a:t>ein</a:t>
            </a:r>
            <a:r>
              <a:rPr lang="en-GB" dirty="0"/>
              <a:t> </a:t>
            </a:r>
            <a:r>
              <a:rPr lang="en-GB" dirty="0" err="1"/>
              <a:t>Leitbild</a:t>
            </a:r>
            <a:endParaRPr lang="en-GB" dirty="0"/>
          </a:p>
        </p:txBody>
      </p:sp>
      <p:sp>
        <p:nvSpPr>
          <p:cNvPr id="3" name="Textplatzhalter 2">
            <a:extLst>
              <a:ext uri="{FF2B5EF4-FFF2-40B4-BE49-F238E27FC236}">
                <a16:creationId xmlns:a16="http://schemas.microsoft.com/office/drawing/2014/main" id="{342A22A5-FF34-4139-9B28-0828A1F1F462}"/>
              </a:ext>
            </a:extLst>
          </p:cNvPr>
          <p:cNvSpPr>
            <a:spLocks noGrp="1"/>
          </p:cNvSpPr>
          <p:nvPr>
            <p:ph type="body" idx="1"/>
          </p:nvPr>
        </p:nvSpPr>
        <p:spPr/>
        <p:txBody>
          <a:bodyPr/>
          <a:lstStyle/>
          <a:p>
            <a:r>
              <a:rPr lang="de-CH" dirty="0"/>
              <a:t>Basierend auf den priorisierten Themenfeldern kann nun das Leitbild und die zugehörigen Bausteine definiert werden.</a:t>
            </a:r>
          </a:p>
          <a:p>
            <a:r>
              <a:rPr lang="de-CH" dirty="0"/>
              <a:t>Diese Dinge sollen allen Mitarbeitenden vorgestellt werden und sie sollen sich vernehmen lassen können.</a:t>
            </a:r>
          </a:p>
          <a:p>
            <a:r>
              <a:rPr lang="de-CH" dirty="0"/>
              <a:t>Basierend auf den Rückmeldungen wird in der Projektgruppe entschieden, ob erneut Anpassungen vorgenommen werden sollen.</a:t>
            </a:r>
          </a:p>
          <a:p>
            <a:r>
              <a:rPr lang="de-CH" dirty="0"/>
              <a:t>Anschliessend wird das Leitbild finalisiert und in einem feierlichen Akt allen Mitarbeitenden übergeben. </a:t>
            </a:r>
            <a:br>
              <a:rPr lang="de-CH" dirty="0"/>
            </a:br>
            <a:r>
              <a:rPr lang="de-CH" dirty="0"/>
              <a:t>Ideal ist, wenn das Leitbild in einen Thematischen Rahmen gesetzt werde kann (z.B. Kompass als Symbol, dass man sich gemeinsam auf den Weg macht)</a:t>
            </a:r>
          </a:p>
        </p:txBody>
      </p:sp>
    </p:spTree>
    <p:extLst>
      <p:ext uri="{BB962C8B-B14F-4D97-AF65-F5344CB8AC3E}">
        <p14:creationId xmlns:p14="http://schemas.microsoft.com/office/powerpoint/2010/main" val="102987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724246C-F6BA-4683-B274-C2E1B2D4488A}"/>
              </a:ext>
            </a:extLst>
          </p:cNvPr>
          <p:cNvPicPr>
            <a:picLocks noChangeAspect="1"/>
          </p:cNvPicPr>
          <p:nvPr/>
        </p:nvPicPr>
        <p:blipFill>
          <a:blip r:embed="rId4"/>
          <a:stretch>
            <a:fillRect/>
          </a:stretch>
        </p:blipFill>
        <p:spPr>
          <a:xfrm>
            <a:off x="8065482" y="72216"/>
            <a:ext cx="1740341" cy="1351196"/>
          </a:xfrm>
          <a:prstGeom prst="rect">
            <a:avLst/>
          </a:prstGeom>
        </p:spPr>
      </p:pic>
      <p:graphicFrame>
        <p:nvGraphicFramePr>
          <p:cNvPr id="5" name="Objekt 4" hidden="1">
            <a:extLst>
              <a:ext uri="{FF2B5EF4-FFF2-40B4-BE49-F238E27FC236}">
                <a16:creationId xmlns:a16="http://schemas.microsoft.com/office/drawing/2014/main" id="{7A5A8CED-1D11-4BAF-9837-85B57B05E20A}"/>
              </a:ext>
            </a:extLst>
          </p:cNvPr>
          <p:cNvGraphicFramePr>
            <a:graphicFrameLocks noChangeAspect="1"/>
          </p:cNvGraphicFramePr>
          <p:nvPr>
            <p:custDataLst>
              <p:tags r:id="rId2"/>
            </p:custDataLst>
            <p:extLst>
              <p:ext uri="{D42A27DB-BD31-4B8C-83A1-F6EECF244321}">
                <p14:modId xmlns:p14="http://schemas.microsoft.com/office/powerpoint/2010/main" val="1551507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Folie" r:id="rId5" imgW="473" imgH="473" progId="TCLayout.ActiveDocument.1">
                  <p:embed/>
                </p:oleObj>
              </mc:Choice>
              <mc:Fallback>
                <p:oleObj name="think-cell Folie" r:id="rId5" imgW="473" imgH="473" progId="TCLayout.ActiveDocument.1">
                  <p:embed/>
                  <p:pic>
                    <p:nvPicPr>
                      <p:cNvPr id="5" name="Objekt 4" hidden="1">
                        <a:extLst>
                          <a:ext uri="{FF2B5EF4-FFF2-40B4-BE49-F238E27FC236}">
                            <a16:creationId xmlns:a16="http://schemas.microsoft.com/office/drawing/2014/main" id="{7A5A8CED-1D11-4BAF-9837-85B57B05E2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460BA8A-BAC9-924F-9DC7-6B58B3EB11F5}"/>
              </a:ext>
            </a:extLst>
          </p:cNvPr>
          <p:cNvSpPr>
            <a:spLocks noGrp="1"/>
          </p:cNvSpPr>
          <p:nvPr>
            <p:ph type="title"/>
          </p:nvPr>
        </p:nvSpPr>
        <p:spPr>
          <a:xfrm>
            <a:off x="272875" y="222643"/>
            <a:ext cx="6620906" cy="828291"/>
          </a:xfrm>
        </p:spPr>
        <p:txBody>
          <a:bodyPr vert="horz">
            <a:normAutofit fontScale="90000"/>
          </a:bodyPr>
          <a:lstStyle/>
          <a:p>
            <a:r>
              <a:rPr lang="de-DE" dirty="0"/>
              <a:t>Beispiel Vernehmlassung mit </a:t>
            </a:r>
            <a:br>
              <a:rPr lang="de-DE" dirty="0"/>
            </a:br>
            <a:r>
              <a:rPr lang="de-DE" dirty="0"/>
              <a:t>Ankerthema Schifffahrt</a:t>
            </a:r>
          </a:p>
        </p:txBody>
      </p:sp>
      <p:pic>
        <p:nvPicPr>
          <p:cNvPr id="7" name="Grafik 6">
            <a:extLst>
              <a:ext uri="{FF2B5EF4-FFF2-40B4-BE49-F238E27FC236}">
                <a16:creationId xmlns:a16="http://schemas.microsoft.com/office/drawing/2014/main" id="{9F237790-78E6-4668-9EE0-78FA0068DB56}"/>
              </a:ext>
            </a:extLst>
          </p:cNvPr>
          <p:cNvPicPr>
            <a:picLocks noChangeAspect="1"/>
          </p:cNvPicPr>
          <p:nvPr/>
        </p:nvPicPr>
        <p:blipFill>
          <a:blip r:embed="rId7"/>
          <a:stretch>
            <a:fillRect/>
          </a:stretch>
        </p:blipFill>
        <p:spPr>
          <a:xfrm>
            <a:off x="7680960" y="4145623"/>
            <a:ext cx="2208367" cy="1969317"/>
          </a:xfrm>
          <a:prstGeom prst="rect">
            <a:avLst/>
          </a:prstGeom>
        </p:spPr>
      </p:pic>
      <p:pic>
        <p:nvPicPr>
          <p:cNvPr id="8" name="Grafik 7">
            <a:extLst>
              <a:ext uri="{FF2B5EF4-FFF2-40B4-BE49-F238E27FC236}">
                <a16:creationId xmlns:a16="http://schemas.microsoft.com/office/drawing/2014/main" id="{A42314C9-F5B6-4108-9066-E35187040210}"/>
              </a:ext>
            </a:extLst>
          </p:cNvPr>
          <p:cNvPicPr>
            <a:picLocks noChangeAspect="1"/>
          </p:cNvPicPr>
          <p:nvPr/>
        </p:nvPicPr>
        <p:blipFill>
          <a:blip r:embed="rId8"/>
          <a:stretch>
            <a:fillRect/>
          </a:stretch>
        </p:blipFill>
        <p:spPr>
          <a:xfrm rot="20544322">
            <a:off x="611600" y="4393830"/>
            <a:ext cx="3365386" cy="1472902"/>
          </a:xfrm>
          <a:prstGeom prst="rect">
            <a:avLst/>
          </a:prstGeom>
        </p:spPr>
      </p:pic>
      <p:pic>
        <p:nvPicPr>
          <p:cNvPr id="9" name="Grafik 8">
            <a:extLst>
              <a:ext uri="{FF2B5EF4-FFF2-40B4-BE49-F238E27FC236}">
                <a16:creationId xmlns:a16="http://schemas.microsoft.com/office/drawing/2014/main" id="{B7B6D58C-D5D5-4A8E-BF99-462C78CEF713}"/>
              </a:ext>
            </a:extLst>
          </p:cNvPr>
          <p:cNvPicPr>
            <a:picLocks noChangeAspect="1"/>
          </p:cNvPicPr>
          <p:nvPr/>
        </p:nvPicPr>
        <p:blipFill>
          <a:blip r:embed="rId9"/>
          <a:stretch>
            <a:fillRect/>
          </a:stretch>
        </p:blipFill>
        <p:spPr>
          <a:xfrm rot="498746">
            <a:off x="5963839" y="328123"/>
            <a:ext cx="1672832" cy="588506"/>
          </a:xfrm>
          <a:prstGeom prst="rect">
            <a:avLst/>
          </a:prstGeom>
        </p:spPr>
      </p:pic>
      <p:sp>
        <p:nvSpPr>
          <p:cNvPr id="10" name="Rechteck 9">
            <a:extLst>
              <a:ext uri="{FF2B5EF4-FFF2-40B4-BE49-F238E27FC236}">
                <a16:creationId xmlns:a16="http://schemas.microsoft.com/office/drawing/2014/main" id="{EA4E6AD9-F8FA-4FDC-A712-5AB26151E939}"/>
              </a:ext>
            </a:extLst>
          </p:cNvPr>
          <p:cNvSpPr/>
          <p:nvPr/>
        </p:nvSpPr>
        <p:spPr>
          <a:xfrm rot="434124">
            <a:off x="5752973" y="1049751"/>
            <a:ext cx="5462762" cy="338554"/>
          </a:xfrm>
          <a:prstGeom prst="rect">
            <a:avLst/>
          </a:prstGeom>
        </p:spPr>
        <p:txBody>
          <a:bodyPr wrap="square">
            <a:spAutoFit/>
          </a:bodyPr>
          <a:lstStyle/>
          <a:p>
            <a:r>
              <a:rPr lang="de-CH" sz="1600" b="1" dirty="0">
                <a:solidFill>
                  <a:schemeClr val="accent1">
                    <a:lumMod val="50000"/>
                  </a:schemeClr>
                </a:solidFill>
              </a:rPr>
              <a:t>Lernen &amp; Geniessen</a:t>
            </a:r>
            <a:endParaRPr lang="de-CH" sz="1600" b="1" dirty="0"/>
          </a:p>
        </p:txBody>
      </p:sp>
      <p:sp>
        <p:nvSpPr>
          <p:cNvPr id="11" name="Textplatzhalter 2">
            <a:extLst>
              <a:ext uri="{FF2B5EF4-FFF2-40B4-BE49-F238E27FC236}">
                <a16:creationId xmlns:a16="http://schemas.microsoft.com/office/drawing/2014/main" id="{2B94A905-D553-4868-95EB-FA3AB1661496}"/>
              </a:ext>
            </a:extLst>
          </p:cNvPr>
          <p:cNvSpPr txBox="1">
            <a:spLocks/>
          </p:cNvSpPr>
          <p:nvPr/>
        </p:nvSpPr>
        <p:spPr>
          <a:xfrm>
            <a:off x="273473" y="1143403"/>
            <a:ext cx="9355667" cy="3341134"/>
          </a:xfrm>
          <a:prstGeom prst="rect">
            <a:avLst/>
          </a:prstGeom>
        </p:spPr>
        <p:txBody>
          <a:bodyPr/>
          <a:lstStyle>
            <a:lvl1pPr marL="270000" marR="0" indent="-270000" algn="l" defTabSz="913851" rtl="0" eaLnBrk="1" fontAlgn="base" latinLnBrk="0" hangingPunct="1">
              <a:lnSpc>
                <a:spcPct val="100000"/>
              </a:lnSpc>
              <a:spcBef>
                <a:spcPts val="900"/>
              </a:spcBef>
              <a:spcAft>
                <a:spcPts val="300"/>
              </a:spcAft>
              <a:buClr>
                <a:srgbClr val="98B954"/>
              </a:buClr>
              <a:buSzPct val="100000"/>
              <a:buFont typeface="Wingdings" pitchFamily="2" charset="2"/>
              <a:buChar char="§"/>
              <a:tabLst/>
              <a:defRPr lang="de-DE" sz="2000" dirty="0" smtClean="0">
                <a:solidFill>
                  <a:schemeClr val="tx1"/>
                </a:solidFill>
                <a:latin typeface="+mj-lt"/>
                <a:ea typeface="+mn-ea"/>
                <a:cs typeface="+mn-cs"/>
              </a:defRPr>
            </a:lvl1pPr>
            <a:lvl2pPr marL="536253" indent="-271300" algn="l" rtl="0" eaLnBrk="1" fontAlgn="base" hangingPunct="1">
              <a:spcBef>
                <a:spcPct val="0"/>
              </a:spcBef>
              <a:spcAft>
                <a:spcPts val="300"/>
              </a:spcAft>
              <a:buClr>
                <a:schemeClr val="tx1"/>
              </a:buClr>
              <a:buFont typeface="Symbol" pitchFamily="18" charset="2"/>
              <a:buChar char="-"/>
              <a:tabLst/>
              <a:defRPr sz="2000">
                <a:solidFill>
                  <a:schemeClr val="tx1"/>
                </a:solidFill>
                <a:latin typeface="+mj-lt"/>
              </a:defRPr>
            </a:lvl2pPr>
            <a:lvl3pPr marL="0" indent="0" algn="l" rtl="0" eaLnBrk="1" fontAlgn="base" hangingPunct="1">
              <a:spcBef>
                <a:spcPts val="1800"/>
              </a:spcBef>
              <a:spcAft>
                <a:spcPts val="0"/>
              </a:spcAft>
              <a:buClr>
                <a:schemeClr val="tx1"/>
              </a:buClr>
              <a:buFontTx/>
              <a:buNone/>
              <a:tabLst>
                <a:tab pos="630238" algn="l"/>
                <a:tab pos="979488" algn="l"/>
              </a:tabLst>
              <a:defRPr lang="de-DE" sz="2000" b="1" dirty="0" smtClean="0">
                <a:solidFill>
                  <a:schemeClr val="tx1"/>
                </a:solidFill>
                <a:latin typeface="Cambria" pitchFamily="18" charset="0"/>
                <a:ea typeface="+mn-ea"/>
                <a:cs typeface="+mn-cs"/>
              </a:defRPr>
            </a:lvl3pPr>
            <a:lvl4pPr marL="4763" indent="6350" algn="l" rtl="0" eaLnBrk="1" fontAlgn="base" hangingPunct="1">
              <a:spcBef>
                <a:spcPct val="0"/>
              </a:spcBef>
              <a:spcAft>
                <a:spcPct val="20000"/>
              </a:spcAft>
              <a:buClr>
                <a:schemeClr val="tx1"/>
              </a:buClr>
              <a:buFont typeface="Wingdings" pitchFamily="2" charset="2"/>
              <a:buNone/>
              <a:tabLst>
                <a:tab pos="266540" algn="l"/>
                <a:tab pos="631446" algn="l"/>
                <a:tab pos="980486" algn="l"/>
              </a:tabLst>
              <a:defRPr sz="2000" b="1">
                <a:solidFill>
                  <a:schemeClr val="tx1"/>
                </a:solidFill>
                <a:latin typeface="+mn-lt"/>
              </a:defRPr>
            </a:lvl4pPr>
            <a:lvl5pPr marL="1792799"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5pPr>
            <a:lvl6pPr marL="2249724"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6pPr>
            <a:lvl7pPr marL="2706650"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7pPr>
            <a:lvl8pPr marL="3163576"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8pPr>
            <a:lvl9pPr marL="3620501"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9pPr>
          </a:lstStyle>
          <a:p>
            <a:r>
              <a:rPr lang="de-CH" kern="0" dirty="0"/>
              <a:t>Tagungsnachmittag aller Mitarbeitenden zur Finalisierung des Leitbilds</a:t>
            </a:r>
          </a:p>
          <a:p>
            <a:pPr lvl="1"/>
            <a:r>
              <a:rPr lang="de-CH" kern="0" dirty="0"/>
              <a:t>Vorgängig wurde das Leitbild in allen Teamsitzungen vorgestellt und spielerisch inszeniert. Anschliessend wurden Formulierungsverbesserungen der Leitbilddimensionen aufgenommen</a:t>
            </a:r>
          </a:p>
          <a:p>
            <a:pPr lvl="1"/>
            <a:r>
              <a:rPr lang="de-CH" kern="0" dirty="0"/>
              <a:t>Für die Tagung erhielten alle Mitarbeitenden einen persönlichen Boarding Pass sowie einen zugeteilten Sitzplatz. Das Ankerthema «wir begeben uns auf eine Reise» war denn auch der Aufhänger der Tagung. Alle Mitarbeitenden wurden in einem mehrstufigen Workshopprozess aktiviert. Die Leitbild Slogans wurden an der Tagung entwickelt und demokratisch bestimmt.</a:t>
            </a:r>
          </a:p>
        </p:txBody>
      </p:sp>
      <p:pic>
        <p:nvPicPr>
          <p:cNvPr id="13" name="Picture 2" descr="Angelboot Schlauchboot online bestellen bei Yatego">
            <a:extLst>
              <a:ext uri="{FF2B5EF4-FFF2-40B4-BE49-F238E27FC236}">
                <a16:creationId xmlns:a16="http://schemas.microsoft.com/office/drawing/2014/main" id="{23CD6B58-3F6E-4FC7-ABB7-3948B8E17AB5}"/>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flipH="1">
            <a:off x="5638621" y="4356202"/>
            <a:ext cx="1299870" cy="774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chiff, freigestellt. Papier, freigestellt, boot, gemacht.">
            <a:extLst>
              <a:ext uri="{FF2B5EF4-FFF2-40B4-BE49-F238E27FC236}">
                <a16:creationId xmlns:a16="http://schemas.microsoft.com/office/drawing/2014/main" id="{BBEA2C14-EE81-4ED5-BE6C-2CB10A9635F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6047" b="28339"/>
          <a:stretch/>
        </p:blipFill>
        <p:spPr bwMode="auto">
          <a:xfrm flipH="1">
            <a:off x="4120884" y="5222847"/>
            <a:ext cx="3375008" cy="85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25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F708D52-1CD6-4D7D-8371-A0FC210F772C}"/>
              </a:ext>
            </a:extLst>
          </p:cNvPr>
          <p:cNvGraphicFramePr>
            <a:graphicFrameLocks noChangeAspect="1"/>
          </p:cNvGraphicFramePr>
          <p:nvPr>
            <p:custDataLst>
              <p:tags r:id="rId2"/>
            </p:custDataLst>
            <p:extLst>
              <p:ext uri="{D42A27DB-BD31-4B8C-83A1-F6EECF244321}">
                <p14:modId xmlns:p14="http://schemas.microsoft.com/office/powerpoint/2010/main" val="1345472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6F708D52-1CD6-4D7D-8371-A0FC210F77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0C9DDFC-A514-4B57-9323-243BBE91915A}"/>
              </a:ext>
            </a:extLst>
          </p:cNvPr>
          <p:cNvSpPr>
            <a:spLocks noGrp="1"/>
          </p:cNvSpPr>
          <p:nvPr>
            <p:ph type="title"/>
          </p:nvPr>
        </p:nvSpPr>
        <p:spPr/>
        <p:txBody>
          <a:bodyPr vert="horz"/>
          <a:lstStyle/>
          <a:p>
            <a:r>
              <a:rPr lang="en-GB" dirty="0" err="1"/>
              <a:t>Zwei</a:t>
            </a:r>
            <a:r>
              <a:rPr lang="en-GB" dirty="0"/>
              <a:t> </a:t>
            </a:r>
            <a:r>
              <a:rPr lang="en-GB" dirty="0" err="1"/>
              <a:t>Beispiele</a:t>
            </a:r>
            <a:endParaRPr lang="en-GB" dirty="0"/>
          </a:p>
        </p:txBody>
      </p:sp>
      <p:sp>
        <p:nvSpPr>
          <p:cNvPr id="3" name="Textplatzhalter 2">
            <a:extLst>
              <a:ext uri="{FF2B5EF4-FFF2-40B4-BE49-F238E27FC236}">
                <a16:creationId xmlns:a16="http://schemas.microsoft.com/office/drawing/2014/main" id="{D6D0DD36-1FEE-4112-981B-A532026826C8}"/>
              </a:ext>
            </a:extLst>
          </p:cNvPr>
          <p:cNvSpPr>
            <a:spLocks noGrp="1"/>
          </p:cNvSpPr>
          <p:nvPr>
            <p:ph type="body" idx="1"/>
          </p:nvPr>
        </p:nvSpPr>
        <p:spPr/>
        <p:txBody>
          <a:bodyPr/>
          <a:lstStyle/>
          <a:p>
            <a:r>
              <a:rPr lang="en-GB" dirty="0" err="1"/>
              <a:t>Leitbild</a:t>
            </a:r>
            <a:r>
              <a:rPr lang="en-GB" dirty="0"/>
              <a:t> VSG Nollen</a:t>
            </a:r>
          </a:p>
          <a:p>
            <a:r>
              <a:rPr lang="en-GB" dirty="0" err="1"/>
              <a:t>Leitbild</a:t>
            </a:r>
            <a:r>
              <a:rPr lang="en-GB" dirty="0"/>
              <a:t> VSG </a:t>
            </a:r>
            <a:r>
              <a:rPr lang="en-GB" dirty="0" err="1"/>
              <a:t>Eschlikon</a:t>
            </a:r>
            <a:endParaRPr lang="en-GB" dirty="0"/>
          </a:p>
        </p:txBody>
      </p:sp>
    </p:spTree>
    <p:extLst>
      <p:ext uri="{BB962C8B-B14F-4D97-AF65-F5344CB8AC3E}">
        <p14:creationId xmlns:p14="http://schemas.microsoft.com/office/powerpoint/2010/main" val="733607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113288" y="-80920"/>
            <a:ext cx="10163596" cy="6935745"/>
          </a:xfrm>
          <a:prstGeom prst="rect">
            <a:avLst/>
          </a:prstGeom>
          <a:solidFill>
            <a:srgbClr val="98B954"/>
          </a:solidFill>
          <a:ln w="10795" cap="flat" cmpd="sng" algn="ctr">
            <a:noFill/>
            <a:prstDash val="solid"/>
            <a:round/>
            <a:headEnd type="none" w="med" len="med"/>
            <a:tailEnd type="none" w="med" len="med"/>
          </a:ln>
          <a:effectLst/>
        </p:spPr>
        <p:txBody>
          <a:bodyPr vert="horz" wrap="square" lIns="72000" tIns="36000" rIns="72000" bIns="36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dirty="0">
              <a:ln>
                <a:noFill/>
              </a:ln>
              <a:solidFill>
                <a:schemeClr val="tx1"/>
              </a:solidFill>
              <a:effectLst/>
            </a:endParaRPr>
          </a:p>
        </p:txBody>
      </p:sp>
      <p:sp>
        <p:nvSpPr>
          <p:cNvPr id="3" name="Textplatzhalter 2"/>
          <p:cNvSpPr>
            <a:spLocks noGrp="1"/>
          </p:cNvSpPr>
          <p:nvPr>
            <p:ph type="body" idx="1"/>
          </p:nvPr>
        </p:nvSpPr>
        <p:spPr>
          <a:xfrm>
            <a:off x="276225" y="831851"/>
            <a:ext cx="9353549" cy="5405438"/>
          </a:xfrm>
        </p:spPr>
        <p:txBody>
          <a:bodyPr anchor="ctr" anchorCtr="1"/>
          <a:lstStyle/>
          <a:p>
            <a:pPr marL="0" indent="0" algn="ctr">
              <a:buNone/>
            </a:pPr>
            <a:r>
              <a:rPr lang="de-CH" sz="3200" b="1" dirty="0"/>
              <a:t>Leitbild VSG Nollen </a:t>
            </a:r>
          </a:p>
          <a:p>
            <a:pPr marL="0" indent="0" algn="ctr">
              <a:buNone/>
            </a:pPr>
            <a:r>
              <a:rPr lang="de-CH" sz="2800" dirty="0"/>
              <a:t>Wir sind eine Schule, die ihre Schülerinnen und Schüler nach Möglichkeit integriert und eine qualitativ hochstehende, zeitgemässe Ausbildung ganzheitlich und zielgerichtet vermittelt. Dabei wird möglichst jedes Kind nach seinen Fähigkeiten gefordert und gefördert. </a:t>
            </a:r>
          </a:p>
          <a:p>
            <a:pPr marL="0" indent="0" algn="ctr">
              <a:buNone/>
            </a:pPr>
            <a:r>
              <a:rPr lang="de-CH" sz="2800" dirty="0"/>
              <a:t>Der Grundsatz des lebenslangen Lernens wird von allen Mitarbeitenden gelebt und den Schülerinnen und Schülern vermittelt. Die Erlebnispädagogik fördert der Balance zwischen analogem und digitalem Unterricht und integriert die Wichtigkeit der Nachhaltigkeit.</a:t>
            </a:r>
          </a:p>
        </p:txBody>
      </p:sp>
    </p:spTree>
    <p:extLst>
      <p:ext uri="{BB962C8B-B14F-4D97-AF65-F5344CB8AC3E}">
        <p14:creationId xmlns:p14="http://schemas.microsoft.com/office/powerpoint/2010/main" val="3729830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473B7-6C66-40C8-A2FF-7D70F9FA9B28}"/>
              </a:ext>
            </a:extLst>
          </p:cNvPr>
          <p:cNvSpPr>
            <a:spLocks noGrp="1"/>
          </p:cNvSpPr>
          <p:nvPr>
            <p:ph type="title"/>
          </p:nvPr>
        </p:nvSpPr>
        <p:spPr/>
        <p:txBody>
          <a:bodyPr/>
          <a:lstStyle/>
          <a:p>
            <a:r>
              <a:rPr lang="en-GB" dirty="0" err="1"/>
              <a:t>Leitbild</a:t>
            </a:r>
            <a:r>
              <a:rPr lang="en-GB" dirty="0"/>
              <a:t> VSG </a:t>
            </a:r>
            <a:r>
              <a:rPr lang="en-GB" dirty="0" err="1"/>
              <a:t>Nollen</a:t>
            </a:r>
            <a:endParaRPr lang="en-GB" dirty="0"/>
          </a:p>
        </p:txBody>
      </p:sp>
      <p:pic>
        <p:nvPicPr>
          <p:cNvPr id="3" name="Grafik 2">
            <a:extLst>
              <a:ext uri="{FF2B5EF4-FFF2-40B4-BE49-F238E27FC236}">
                <a16:creationId xmlns:a16="http://schemas.microsoft.com/office/drawing/2014/main" id="{1AF55CB3-77DC-4DDA-85F7-2AF8A856537B}"/>
              </a:ext>
            </a:extLst>
          </p:cNvPr>
          <p:cNvPicPr>
            <a:picLocks noChangeAspect="1"/>
          </p:cNvPicPr>
          <p:nvPr/>
        </p:nvPicPr>
        <p:blipFill rotWithShape="1">
          <a:blip r:embed="rId2"/>
          <a:srcRect l="10776" t="19014" r="10187" b="9009"/>
          <a:stretch/>
        </p:blipFill>
        <p:spPr>
          <a:xfrm>
            <a:off x="1420153" y="1088899"/>
            <a:ext cx="7177635" cy="4933950"/>
          </a:xfrm>
          <a:prstGeom prst="rect">
            <a:avLst/>
          </a:prstGeom>
        </p:spPr>
      </p:pic>
    </p:spTree>
    <p:extLst>
      <p:ext uri="{BB962C8B-B14F-4D97-AF65-F5344CB8AC3E}">
        <p14:creationId xmlns:p14="http://schemas.microsoft.com/office/powerpoint/2010/main" val="299703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786743" y="366714"/>
            <a:ext cx="6842398" cy="5870576"/>
          </a:xfrm>
          <a:ln>
            <a:solidFill>
              <a:srgbClr val="98B954"/>
            </a:solidFill>
          </a:ln>
        </p:spPr>
        <p:txBody>
          <a:bodyPr lIns="108000" tIns="36000" bIns="36000"/>
          <a:lstStyle/>
          <a:p>
            <a:pPr marL="0" indent="0" algn="r">
              <a:buNone/>
            </a:pPr>
            <a:r>
              <a:rPr lang="de-CH" b="1" dirty="0"/>
              <a:t>Wir leben Unterrichtsqualität</a:t>
            </a:r>
          </a:p>
          <a:p>
            <a:pPr marL="0" indent="0">
              <a:buNone/>
            </a:pPr>
            <a:r>
              <a:rPr lang="de-CH" sz="1800" dirty="0"/>
              <a:t>Wir bieten unseren Schülern eine solide, zeitgemässe Schulbildung in guter Qualität, die sie fit für das künftige Leben macht</a:t>
            </a:r>
          </a:p>
          <a:p>
            <a:pPr marL="0" indent="0">
              <a:spcBef>
                <a:spcPts val="600"/>
              </a:spcBef>
              <a:buNone/>
            </a:pPr>
            <a:r>
              <a:rPr lang="de-CH" sz="1500" dirty="0"/>
              <a:t>Das </a:t>
            </a:r>
            <a:r>
              <a:rPr lang="de-CH" sz="1500" dirty="0">
                <a:solidFill>
                  <a:srgbClr val="000000"/>
                </a:solidFill>
              </a:rPr>
              <a:t>heisst, wir</a:t>
            </a:r>
          </a:p>
          <a:p>
            <a:pPr>
              <a:spcBef>
                <a:spcPts val="600"/>
              </a:spcBef>
            </a:pPr>
            <a:r>
              <a:rPr lang="de-CH" sz="1500" dirty="0">
                <a:solidFill>
                  <a:srgbClr val="000000"/>
                </a:solidFill>
              </a:rPr>
              <a:t>sorgen für ausreichende Lehrpersonen mit adäquater Ausbildung</a:t>
            </a:r>
            <a:endParaRPr lang="de-CH" sz="1500" dirty="0"/>
          </a:p>
          <a:p>
            <a:pPr>
              <a:spcBef>
                <a:spcPts val="600"/>
              </a:spcBef>
            </a:pPr>
            <a:r>
              <a:rPr lang="de-CH" sz="1500" dirty="0"/>
              <a:t>stellen </a:t>
            </a:r>
            <a:r>
              <a:rPr lang="de-CH" sz="1500" dirty="0">
                <a:solidFill>
                  <a:srgbClr val="000000"/>
                </a:solidFill>
              </a:rPr>
              <a:t>qualitativ</a:t>
            </a:r>
            <a:r>
              <a:rPr lang="de-CH" sz="1500" dirty="0">
                <a:solidFill>
                  <a:srgbClr val="FF0000"/>
                </a:solidFill>
              </a:rPr>
              <a:t> </a:t>
            </a:r>
            <a:r>
              <a:rPr lang="de-CH" sz="1500" dirty="0"/>
              <a:t>hohe Ansprüche an unsere Arbeit und erfüllen diese gründlich mit Einsatz- und Leistungsbereitschaft </a:t>
            </a:r>
          </a:p>
          <a:p>
            <a:pPr>
              <a:spcBef>
                <a:spcPts val="600"/>
              </a:spcBef>
            </a:pPr>
            <a:r>
              <a:rPr lang="de-CH" sz="1500" dirty="0">
                <a:solidFill>
                  <a:srgbClr val="000000"/>
                </a:solidFill>
              </a:rPr>
              <a:t>bilden unsere Lehrpersonen mit zeitgemässen Lernmethoden weiter</a:t>
            </a:r>
            <a:endParaRPr lang="de-CH" sz="1500" strike="sngStrike" dirty="0">
              <a:solidFill>
                <a:srgbClr val="000000"/>
              </a:solidFill>
            </a:endParaRPr>
          </a:p>
          <a:p>
            <a:pPr>
              <a:spcBef>
                <a:spcPts val="600"/>
              </a:spcBef>
            </a:pPr>
            <a:r>
              <a:rPr lang="de-CH" sz="1500" dirty="0">
                <a:solidFill>
                  <a:srgbClr val="000000"/>
                </a:solidFill>
              </a:rPr>
              <a:t>vermitteln aktuelle Lerninhalte mit zeitgemässen Medien</a:t>
            </a:r>
          </a:p>
          <a:p>
            <a:pPr>
              <a:spcBef>
                <a:spcPts val="600"/>
              </a:spcBef>
            </a:pPr>
            <a:r>
              <a:rPr lang="de-CH" sz="1500" dirty="0">
                <a:solidFill>
                  <a:srgbClr val="000000"/>
                </a:solidFill>
              </a:rPr>
              <a:t>stellen aktuelle Lehrmittel zur Verfügung</a:t>
            </a:r>
          </a:p>
          <a:p>
            <a:pPr>
              <a:spcBef>
                <a:spcPts val="600"/>
              </a:spcBef>
            </a:pPr>
            <a:r>
              <a:rPr lang="de-CH" sz="1500" dirty="0">
                <a:solidFill>
                  <a:srgbClr val="000000"/>
                </a:solidFill>
              </a:rPr>
              <a:t>schaffen Rahmenbedingungen, dass sich die Fach-, Sozial- und Selbstkompetenz entwickeln kann</a:t>
            </a:r>
          </a:p>
          <a:p>
            <a:pPr>
              <a:spcBef>
                <a:spcPts val="600"/>
              </a:spcBef>
            </a:pPr>
            <a:r>
              <a:rPr lang="de-CH" sz="1500" dirty="0">
                <a:solidFill>
                  <a:srgbClr val="000000"/>
                </a:solidFill>
              </a:rPr>
              <a:t>sorgen für zeitgemässe Infrastruktur in allen Schulzimmern</a:t>
            </a:r>
          </a:p>
          <a:p>
            <a:pPr>
              <a:spcBef>
                <a:spcPts val="600"/>
              </a:spcBef>
            </a:pPr>
            <a:endParaRPr lang="de-CH" sz="1600" dirty="0">
              <a:solidFill>
                <a:srgbClr val="000000"/>
              </a:solidFill>
            </a:endParaRPr>
          </a:p>
        </p:txBody>
      </p:sp>
      <p:sp>
        <p:nvSpPr>
          <p:cNvPr id="4" name="Textplatzhalter 2"/>
          <p:cNvSpPr txBox="1">
            <a:spLocks/>
          </p:cNvSpPr>
          <p:nvPr/>
        </p:nvSpPr>
        <p:spPr>
          <a:xfrm>
            <a:off x="273474" y="366714"/>
            <a:ext cx="2339098" cy="5870576"/>
          </a:xfrm>
          <a:prstGeom prst="rect">
            <a:avLst/>
          </a:prstGeom>
          <a:solidFill>
            <a:srgbClr val="98B954"/>
          </a:solidFill>
        </p:spPr>
        <p:txBody>
          <a:bodyPr vert="horz" lIns="108000" tIns="0" rIns="108000" bIns="0" rtlCol="0" anchor="ctr" anchorCtr="1">
            <a:noAutofit/>
          </a:bodyPr>
          <a:lstStyle>
            <a:lvl1pPr marL="270000" marR="0" indent="-270000" algn="l" defTabSz="913851" rtl="0" eaLnBrk="1" fontAlgn="base" latinLnBrk="0" hangingPunct="1">
              <a:lnSpc>
                <a:spcPct val="100000"/>
              </a:lnSpc>
              <a:spcBef>
                <a:spcPts val="900"/>
              </a:spcBef>
              <a:spcAft>
                <a:spcPts val="300"/>
              </a:spcAft>
              <a:buClr>
                <a:schemeClr val="accent1"/>
              </a:buClr>
              <a:buSzPct val="100000"/>
              <a:buFont typeface="Wingdings" pitchFamily="2" charset="2"/>
              <a:buChar char="§"/>
              <a:tabLst/>
              <a:defRPr lang="de-DE" sz="2000" dirty="0" smtClean="0">
                <a:solidFill>
                  <a:schemeClr val="tx1"/>
                </a:solidFill>
                <a:latin typeface="Cambria" pitchFamily="18" charset="0"/>
                <a:ea typeface="+mn-ea"/>
                <a:cs typeface="+mn-cs"/>
              </a:defRPr>
            </a:lvl1pPr>
            <a:lvl2pPr marL="536253" indent="-271300" algn="l" rtl="0" eaLnBrk="1" fontAlgn="base" hangingPunct="1">
              <a:spcBef>
                <a:spcPct val="0"/>
              </a:spcBef>
              <a:spcAft>
                <a:spcPts val="300"/>
              </a:spcAft>
              <a:buClr>
                <a:schemeClr val="tx1"/>
              </a:buClr>
              <a:buFont typeface="Symbol" pitchFamily="18" charset="2"/>
              <a:buChar char="-"/>
              <a:tabLst/>
              <a:defRPr sz="2000">
                <a:solidFill>
                  <a:schemeClr val="tx1"/>
                </a:solidFill>
                <a:latin typeface="Cambria" pitchFamily="18" charset="0"/>
              </a:defRPr>
            </a:lvl2pPr>
            <a:lvl3pPr marL="0" indent="0" algn="l" rtl="0" eaLnBrk="1" fontAlgn="base" hangingPunct="1">
              <a:spcBef>
                <a:spcPts val="1800"/>
              </a:spcBef>
              <a:spcAft>
                <a:spcPts val="0"/>
              </a:spcAft>
              <a:buClr>
                <a:schemeClr val="tx1"/>
              </a:buClr>
              <a:buFontTx/>
              <a:buNone/>
              <a:tabLst>
                <a:tab pos="630238" algn="l"/>
                <a:tab pos="979488" algn="l"/>
              </a:tabLst>
              <a:defRPr lang="de-DE" sz="2000" b="1" dirty="0" smtClean="0">
                <a:solidFill>
                  <a:schemeClr val="tx1"/>
                </a:solidFill>
                <a:latin typeface="Cambria" pitchFamily="18" charset="0"/>
                <a:ea typeface="+mn-ea"/>
                <a:cs typeface="+mn-cs"/>
              </a:defRPr>
            </a:lvl3pPr>
            <a:lvl4pPr marL="4763" indent="6350" algn="l" rtl="0" eaLnBrk="1" fontAlgn="base" hangingPunct="1">
              <a:spcBef>
                <a:spcPct val="0"/>
              </a:spcBef>
              <a:spcAft>
                <a:spcPct val="20000"/>
              </a:spcAft>
              <a:buClr>
                <a:schemeClr val="tx1"/>
              </a:buClr>
              <a:buFont typeface="Wingdings" pitchFamily="2" charset="2"/>
              <a:buNone/>
              <a:tabLst>
                <a:tab pos="266540" algn="l"/>
                <a:tab pos="631446" algn="l"/>
                <a:tab pos="980486" algn="l"/>
              </a:tabLst>
              <a:defRPr sz="2000" b="1">
                <a:solidFill>
                  <a:schemeClr val="tx1"/>
                </a:solidFill>
                <a:latin typeface="+mn-lt"/>
              </a:defRPr>
            </a:lvl4pPr>
            <a:lvl5pPr marL="1792799"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5pPr>
            <a:lvl6pPr marL="2249724"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6pPr>
            <a:lvl7pPr marL="2706650"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7pPr>
            <a:lvl8pPr marL="3163576"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8pPr>
            <a:lvl9pPr marL="3620501" indent="-180866" algn="l" rtl="0" eaLnBrk="1" fontAlgn="base" hangingPunct="1">
              <a:spcBef>
                <a:spcPct val="0"/>
              </a:spcBef>
              <a:spcAft>
                <a:spcPct val="20000"/>
              </a:spcAft>
              <a:buClr>
                <a:schemeClr val="tx1"/>
              </a:buClr>
              <a:buFont typeface="Wingdings" pitchFamily="2" charset="2"/>
              <a:buChar char="§"/>
              <a:tabLst>
                <a:tab pos="266540" algn="l"/>
                <a:tab pos="631446" algn="l"/>
                <a:tab pos="980486" algn="l"/>
              </a:tabLst>
              <a:defRPr sz="1600">
                <a:solidFill>
                  <a:schemeClr val="tx1"/>
                </a:solidFill>
                <a:latin typeface="+mn-lt"/>
              </a:defRPr>
            </a:lvl9pPr>
          </a:lstStyle>
          <a:p>
            <a:pPr marL="0" indent="0" algn="ctr">
              <a:buNone/>
            </a:pPr>
            <a:r>
              <a:rPr lang="de-CH" sz="2400" b="1" kern="0" dirty="0">
                <a:latin typeface="+mj-lt"/>
              </a:rPr>
              <a:t>Schulqualität</a:t>
            </a:r>
          </a:p>
        </p:txBody>
      </p:sp>
      <p:sp>
        <p:nvSpPr>
          <p:cNvPr id="2" name="Rechteck 1">
            <a:extLst>
              <a:ext uri="{FF2B5EF4-FFF2-40B4-BE49-F238E27FC236}">
                <a16:creationId xmlns:a16="http://schemas.microsoft.com/office/drawing/2014/main" id="{78B72FA5-E4DE-4F89-83B2-1425FE9B0DDF}"/>
              </a:ext>
            </a:extLst>
          </p:cNvPr>
          <p:cNvSpPr/>
          <p:nvPr/>
        </p:nvSpPr>
        <p:spPr bwMode="auto">
          <a:xfrm rot="19638868">
            <a:off x="157316" y="750172"/>
            <a:ext cx="2782529" cy="936624"/>
          </a:xfrm>
          <a:prstGeom prst="rect">
            <a:avLst/>
          </a:prstGeom>
          <a:solidFill>
            <a:schemeClr val="accent1"/>
          </a:solidFill>
          <a:ln w="1079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err="1">
                <a:ln>
                  <a:noFill/>
                </a:ln>
                <a:solidFill>
                  <a:schemeClr val="tx1"/>
                </a:solidFill>
                <a:effectLst/>
              </a:rPr>
              <a:t>Beispiel</a:t>
            </a:r>
            <a:endParaRPr kumimoji="0" lang="en-GB" sz="2400" b="0" i="0" u="none" strike="noStrike" cap="none" normalizeH="0" baseline="0" dirty="0">
              <a:ln>
                <a:noFill/>
              </a:ln>
              <a:solidFill>
                <a:schemeClr val="tx1"/>
              </a:solidFill>
              <a:effectLst/>
            </a:endParaRPr>
          </a:p>
        </p:txBody>
      </p:sp>
    </p:spTree>
    <p:custDataLst>
      <p:tags r:id="rId1"/>
    </p:custDataLst>
    <p:extLst>
      <p:ext uri="{BB962C8B-B14F-4D97-AF65-F5344CB8AC3E}">
        <p14:creationId xmlns:p14="http://schemas.microsoft.com/office/powerpoint/2010/main" val="1738693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473B7-6C66-40C8-A2FF-7D70F9FA9B28}"/>
              </a:ext>
            </a:extLst>
          </p:cNvPr>
          <p:cNvSpPr>
            <a:spLocks noGrp="1"/>
          </p:cNvSpPr>
          <p:nvPr>
            <p:ph type="title"/>
          </p:nvPr>
        </p:nvSpPr>
        <p:spPr/>
        <p:txBody>
          <a:bodyPr/>
          <a:lstStyle/>
          <a:p>
            <a:r>
              <a:rPr lang="en-GB" dirty="0" err="1"/>
              <a:t>Leitbild</a:t>
            </a:r>
            <a:r>
              <a:rPr lang="en-GB" dirty="0"/>
              <a:t> VSG Eschlikon</a:t>
            </a:r>
          </a:p>
        </p:txBody>
      </p:sp>
      <p:pic>
        <p:nvPicPr>
          <p:cNvPr id="5" name="Grafik 4">
            <a:extLst>
              <a:ext uri="{FF2B5EF4-FFF2-40B4-BE49-F238E27FC236}">
                <a16:creationId xmlns:a16="http://schemas.microsoft.com/office/drawing/2014/main" id="{99430E4C-8B04-47A3-BBD0-C355F6B0E908}"/>
              </a:ext>
            </a:extLst>
          </p:cNvPr>
          <p:cNvPicPr>
            <a:picLocks noChangeAspect="1"/>
          </p:cNvPicPr>
          <p:nvPr/>
        </p:nvPicPr>
        <p:blipFill>
          <a:blip r:embed="rId2"/>
          <a:stretch>
            <a:fillRect/>
          </a:stretch>
        </p:blipFill>
        <p:spPr>
          <a:xfrm>
            <a:off x="0" y="1217925"/>
            <a:ext cx="9899650" cy="4418974"/>
          </a:xfrm>
          <a:prstGeom prst="rect">
            <a:avLst/>
          </a:prstGeom>
        </p:spPr>
      </p:pic>
    </p:spTree>
    <p:extLst>
      <p:ext uri="{BB962C8B-B14F-4D97-AF65-F5344CB8AC3E}">
        <p14:creationId xmlns:p14="http://schemas.microsoft.com/office/powerpoint/2010/main" val="24174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3EEB7F4-2037-4AA7-86E0-715CC902B4F0}"/>
              </a:ext>
            </a:extLst>
          </p:cNvPr>
          <p:cNvGraphicFramePr>
            <a:graphicFrameLocks noChangeAspect="1"/>
          </p:cNvGraphicFramePr>
          <p:nvPr>
            <p:custDataLst>
              <p:tags r:id="rId2"/>
            </p:custDataLst>
            <p:extLst>
              <p:ext uri="{D42A27DB-BD31-4B8C-83A1-F6EECF244321}">
                <p14:modId xmlns:p14="http://schemas.microsoft.com/office/powerpoint/2010/main" val="1767967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F3EEB7F4-2037-4AA7-86E0-715CC902B4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BAFCE1C-8328-46E3-AE62-C88BC2C1E324}"/>
              </a:ext>
            </a:extLst>
          </p:cNvPr>
          <p:cNvSpPr>
            <a:spLocks noGrp="1"/>
          </p:cNvSpPr>
          <p:nvPr>
            <p:ph type="title"/>
          </p:nvPr>
        </p:nvSpPr>
        <p:spPr/>
        <p:txBody>
          <a:bodyPr vert="horz"/>
          <a:lstStyle/>
          <a:p>
            <a:r>
              <a:rPr lang="en-GB" dirty="0"/>
              <a:t>Definition </a:t>
            </a:r>
            <a:r>
              <a:rPr lang="en-GB" dirty="0" err="1"/>
              <a:t>Projektteam</a:t>
            </a:r>
            <a:endParaRPr lang="en-GB" dirty="0"/>
          </a:p>
        </p:txBody>
      </p:sp>
      <p:sp>
        <p:nvSpPr>
          <p:cNvPr id="3" name="Textplatzhalter 2">
            <a:extLst>
              <a:ext uri="{FF2B5EF4-FFF2-40B4-BE49-F238E27FC236}">
                <a16:creationId xmlns:a16="http://schemas.microsoft.com/office/drawing/2014/main" id="{666E130D-C093-4420-9A95-BD5780090C10}"/>
              </a:ext>
            </a:extLst>
          </p:cNvPr>
          <p:cNvSpPr>
            <a:spLocks noGrp="1"/>
          </p:cNvSpPr>
          <p:nvPr>
            <p:ph type="body" idx="1"/>
          </p:nvPr>
        </p:nvSpPr>
        <p:spPr/>
        <p:txBody>
          <a:bodyPr/>
          <a:lstStyle/>
          <a:p>
            <a:r>
              <a:rPr lang="de-CH"/>
              <a:t>Auftraggeber: Behörde</a:t>
            </a:r>
          </a:p>
          <a:p>
            <a:r>
              <a:rPr lang="de-CH"/>
              <a:t>Projektleitung: Schulpräsidium</a:t>
            </a:r>
          </a:p>
          <a:p>
            <a:r>
              <a:rPr lang="de-CH"/>
              <a:t>Projektteam: Schulbehörde, ggf. Schulleiter, ggf. Schulverwaltung</a:t>
            </a:r>
          </a:p>
          <a:p>
            <a:r>
              <a:rPr lang="de-CH"/>
              <a:t>Vernehmlassungsgremium: alle Mitarbeitenden</a:t>
            </a:r>
          </a:p>
        </p:txBody>
      </p:sp>
    </p:spTree>
    <p:extLst>
      <p:ext uri="{BB962C8B-B14F-4D97-AF65-F5344CB8AC3E}">
        <p14:creationId xmlns:p14="http://schemas.microsoft.com/office/powerpoint/2010/main" val="902954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473B7-6C66-40C8-A2FF-7D70F9FA9B28}"/>
              </a:ext>
            </a:extLst>
          </p:cNvPr>
          <p:cNvSpPr>
            <a:spLocks noGrp="1"/>
          </p:cNvSpPr>
          <p:nvPr>
            <p:ph type="title"/>
          </p:nvPr>
        </p:nvSpPr>
        <p:spPr/>
        <p:txBody>
          <a:bodyPr/>
          <a:lstStyle/>
          <a:p>
            <a:r>
              <a:rPr lang="en-GB" dirty="0" err="1"/>
              <a:t>Leitbild</a:t>
            </a:r>
            <a:r>
              <a:rPr lang="en-GB" dirty="0"/>
              <a:t> VSG Eschlikon</a:t>
            </a:r>
          </a:p>
        </p:txBody>
      </p:sp>
      <p:pic>
        <p:nvPicPr>
          <p:cNvPr id="4" name="Grafik 3">
            <a:extLst>
              <a:ext uri="{FF2B5EF4-FFF2-40B4-BE49-F238E27FC236}">
                <a16:creationId xmlns:a16="http://schemas.microsoft.com/office/drawing/2014/main" id="{CD302714-54DC-48EB-8425-7D874EB54394}"/>
              </a:ext>
            </a:extLst>
          </p:cNvPr>
          <p:cNvPicPr>
            <a:picLocks noChangeAspect="1"/>
          </p:cNvPicPr>
          <p:nvPr/>
        </p:nvPicPr>
        <p:blipFill>
          <a:blip r:embed="rId2"/>
          <a:stretch>
            <a:fillRect/>
          </a:stretch>
        </p:blipFill>
        <p:spPr>
          <a:xfrm>
            <a:off x="954500" y="899857"/>
            <a:ext cx="8157900" cy="3625221"/>
          </a:xfrm>
          <a:prstGeom prst="rect">
            <a:avLst/>
          </a:prstGeom>
        </p:spPr>
      </p:pic>
      <p:pic>
        <p:nvPicPr>
          <p:cNvPr id="7" name="Grafik 6">
            <a:extLst>
              <a:ext uri="{FF2B5EF4-FFF2-40B4-BE49-F238E27FC236}">
                <a16:creationId xmlns:a16="http://schemas.microsoft.com/office/drawing/2014/main" id="{E900E80C-67DB-4AA9-8A0B-2A94EC954013}"/>
              </a:ext>
            </a:extLst>
          </p:cNvPr>
          <p:cNvPicPr>
            <a:picLocks noChangeAspect="1"/>
          </p:cNvPicPr>
          <p:nvPr/>
        </p:nvPicPr>
        <p:blipFill>
          <a:blip r:embed="rId3"/>
          <a:stretch>
            <a:fillRect/>
          </a:stretch>
        </p:blipFill>
        <p:spPr>
          <a:xfrm>
            <a:off x="954500" y="4525078"/>
            <a:ext cx="8372999" cy="1753037"/>
          </a:xfrm>
          <a:prstGeom prst="rect">
            <a:avLst/>
          </a:prstGeom>
        </p:spPr>
      </p:pic>
    </p:spTree>
    <p:extLst>
      <p:ext uri="{BB962C8B-B14F-4D97-AF65-F5344CB8AC3E}">
        <p14:creationId xmlns:p14="http://schemas.microsoft.com/office/powerpoint/2010/main" val="4204775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4AA3E-5FF6-594D-A9ED-0A96316FEF42}"/>
              </a:ext>
            </a:extLst>
          </p:cNvPr>
          <p:cNvSpPr>
            <a:spLocks noGrp="1"/>
          </p:cNvSpPr>
          <p:nvPr>
            <p:ph type="title"/>
          </p:nvPr>
        </p:nvSpPr>
        <p:spPr/>
        <p:txBody>
          <a:bodyPr/>
          <a:lstStyle/>
          <a:p>
            <a:r>
              <a:rPr lang="de-DE" dirty="0"/>
              <a:t>Agenda</a:t>
            </a:r>
          </a:p>
        </p:txBody>
      </p:sp>
      <p:sp>
        <p:nvSpPr>
          <p:cNvPr id="3" name="Textplatzhalter 2">
            <a:extLst>
              <a:ext uri="{FF2B5EF4-FFF2-40B4-BE49-F238E27FC236}">
                <a16:creationId xmlns:a16="http://schemas.microsoft.com/office/drawing/2014/main" id="{85BF80F5-AAA2-2746-A380-AD8D17466913}"/>
              </a:ext>
            </a:extLst>
          </p:cNvPr>
          <p:cNvSpPr>
            <a:spLocks noGrp="1"/>
          </p:cNvSpPr>
          <p:nvPr>
            <p:ph type="body" idx="1"/>
          </p:nvPr>
        </p:nvSpPr>
        <p:spPr/>
        <p:txBody>
          <a:bodyPr/>
          <a:lstStyle/>
          <a:p>
            <a:pPr marL="457200" indent="-457200">
              <a:buFont typeface="+mj-lt"/>
              <a:buAutoNum type="arabicPeriod"/>
            </a:pPr>
            <a:r>
              <a:rPr lang="de-CH" dirty="0">
                <a:solidFill>
                  <a:schemeClr val="bg1">
                    <a:lumMod val="65000"/>
                  </a:schemeClr>
                </a:solidFill>
              </a:rPr>
              <a:t>Aufbau Projekt</a:t>
            </a:r>
          </a:p>
          <a:p>
            <a:pPr marL="457200" indent="-457200">
              <a:buFont typeface="+mj-lt"/>
              <a:buAutoNum type="arabicPeriod"/>
            </a:pPr>
            <a:r>
              <a:rPr lang="de-CH" dirty="0">
                <a:solidFill>
                  <a:schemeClr val="bg1">
                    <a:lumMod val="65000"/>
                  </a:schemeClr>
                </a:solidFill>
              </a:rPr>
              <a:t>Einleitung Leitbild- und Strategieverständnis</a:t>
            </a:r>
          </a:p>
          <a:p>
            <a:pPr marL="457200" indent="-457200">
              <a:buFont typeface="+mj-lt"/>
              <a:buAutoNum type="arabicPeriod"/>
            </a:pPr>
            <a:r>
              <a:rPr lang="de-CH" dirty="0">
                <a:solidFill>
                  <a:schemeClr val="bg1">
                    <a:lumMod val="65000"/>
                  </a:schemeClr>
                </a:solidFill>
              </a:rPr>
              <a:t>Interne Schulanalyse</a:t>
            </a:r>
          </a:p>
          <a:p>
            <a:pPr marL="457200" indent="-457200">
              <a:buFont typeface="+mj-lt"/>
              <a:buAutoNum type="arabicPeriod"/>
            </a:pPr>
            <a:r>
              <a:rPr lang="de-CH" dirty="0">
                <a:solidFill>
                  <a:schemeClr val="bg1">
                    <a:lumMod val="65000"/>
                  </a:schemeClr>
                </a:solidFill>
              </a:rPr>
              <a:t>Externe Umfeldanalyse</a:t>
            </a:r>
          </a:p>
          <a:p>
            <a:pPr marL="457200" indent="-457200">
              <a:buFont typeface="+mj-lt"/>
              <a:buAutoNum type="arabicPeriod"/>
            </a:pPr>
            <a:r>
              <a:rPr lang="de-CH" dirty="0">
                <a:solidFill>
                  <a:schemeClr val="bg1">
                    <a:lumMod val="65000"/>
                  </a:schemeClr>
                </a:solidFill>
              </a:rPr>
              <a:t>Ableitung Herausforderungen und Massnahmen</a:t>
            </a:r>
          </a:p>
          <a:p>
            <a:pPr marL="457200" indent="-457200">
              <a:buFont typeface="+mj-lt"/>
              <a:buAutoNum type="arabicPeriod"/>
            </a:pPr>
            <a:r>
              <a:rPr lang="de-CH" dirty="0">
                <a:solidFill>
                  <a:schemeClr val="bg1">
                    <a:lumMod val="65000"/>
                  </a:schemeClr>
                </a:solidFill>
              </a:rPr>
              <a:t>Ableitung Leitbild und strategischer Bausteine</a:t>
            </a:r>
          </a:p>
          <a:p>
            <a:pPr marL="457200" indent="-457200">
              <a:buFont typeface="+mj-lt"/>
              <a:buAutoNum type="arabicPeriod"/>
            </a:pPr>
            <a:r>
              <a:rPr lang="de-CH" dirty="0"/>
              <a:t>Das Leitbild zum Leben erwecken</a:t>
            </a:r>
          </a:p>
        </p:txBody>
      </p:sp>
    </p:spTree>
    <p:extLst>
      <p:ext uri="{BB962C8B-B14F-4D97-AF65-F5344CB8AC3E}">
        <p14:creationId xmlns:p14="http://schemas.microsoft.com/office/powerpoint/2010/main" val="1625601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B4D1F4E-AAFD-4EB1-860F-F4BFE686CF51}"/>
              </a:ext>
            </a:extLst>
          </p:cNvPr>
          <p:cNvGraphicFramePr>
            <a:graphicFrameLocks noChangeAspect="1"/>
          </p:cNvGraphicFramePr>
          <p:nvPr>
            <p:custDataLst>
              <p:tags r:id="rId2"/>
            </p:custDataLst>
            <p:extLst>
              <p:ext uri="{D42A27DB-BD31-4B8C-83A1-F6EECF244321}">
                <p14:modId xmlns:p14="http://schemas.microsoft.com/office/powerpoint/2010/main" val="2833641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6B4D1F4E-AAFD-4EB1-860F-F4BFE686CF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5806213-525B-4D9D-A788-3E1B3D934617}"/>
              </a:ext>
            </a:extLst>
          </p:cNvPr>
          <p:cNvSpPr>
            <a:spLocks noGrp="1"/>
          </p:cNvSpPr>
          <p:nvPr>
            <p:ph type="title"/>
          </p:nvPr>
        </p:nvSpPr>
        <p:spPr>
          <a:xfrm>
            <a:off x="272875" y="707675"/>
            <a:ext cx="9353900" cy="828291"/>
          </a:xfrm>
        </p:spPr>
        <p:txBody>
          <a:bodyPr vert="horz">
            <a:normAutofit fontScale="90000"/>
          </a:bodyPr>
          <a:lstStyle/>
          <a:p>
            <a:r>
              <a:rPr lang="en-GB" dirty="0"/>
              <a:t>Das </a:t>
            </a:r>
            <a:r>
              <a:rPr lang="en-GB" dirty="0" err="1"/>
              <a:t>Leitbild</a:t>
            </a:r>
            <a:r>
              <a:rPr lang="en-GB" dirty="0"/>
              <a:t> in das </a:t>
            </a:r>
            <a:r>
              <a:rPr lang="en-GB" dirty="0" err="1"/>
              <a:t>Entwicklungsprogramm</a:t>
            </a:r>
            <a:r>
              <a:rPr lang="en-GB" dirty="0"/>
              <a:t> der Schule </a:t>
            </a:r>
            <a:r>
              <a:rPr lang="en-GB" dirty="0" err="1"/>
              <a:t>einfliessen</a:t>
            </a:r>
            <a:r>
              <a:rPr lang="en-GB" dirty="0"/>
              <a:t> </a:t>
            </a:r>
            <a:r>
              <a:rPr lang="en-GB" dirty="0" err="1"/>
              <a:t>lassen</a:t>
            </a:r>
            <a:r>
              <a:rPr lang="en-GB" dirty="0"/>
              <a:t/>
            </a:r>
            <a:br>
              <a:rPr lang="en-GB" dirty="0"/>
            </a:br>
            <a:r>
              <a:rPr lang="en-GB" dirty="0">
                <a:solidFill>
                  <a:schemeClr val="tx2"/>
                </a:solidFill>
                <a:sym typeface="Wingdings" panose="05000000000000000000" pitchFamily="2" charset="2"/>
              </a:rPr>
              <a:t> auf Excel </a:t>
            </a:r>
            <a:r>
              <a:rPr lang="en-GB" dirty="0" err="1">
                <a:solidFill>
                  <a:schemeClr val="tx2"/>
                </a:solidFill>
                <a:sym typeface="Wingdings" panose="05000000000000000000" pitchFamily="2" charset="2"/>
              </a:rPr>
              <a:t>Zeitstrahl</a:t>
            </a:r>
            <a:r>
              <a:rPr lang="en-GB" dirty="0">
                <a:solidFill>
                  <a:schemeClr val="tx2"/>
                </a:solidFill>
                <a:sym typeface="Wingdings" panose="05000000000000000000" pitchFamily="2" charset="2"/>
              </a:rPr>
              <a:t> und </a:t>
            </a:r>
            <a:r>
              <a:rPr lang="en-GB" dirty="0" err="1">
                <a:solidFill>
                  <a:schemeClr val="tx2"/>
                </a:solidFill>
                <a:sym typeface="Wingdings" panose="05000000000000000000" pitchFamily="2" charset="2"/>
              </a:rPr>
              <a:t>Priorisierung</a:t>
            </a:r>
            <a:r>
              <a:rPr lang="en-GB" dirty="0">
                <a:solidFill>
                  <a:schemeClr val="tx2"/>
                </a:solidFill>
                <a:sym typeface="Wingdings" panose="05000000000000000000" pitchFamily="2" charset="2"/>
              </a:rPr>
              <a:t> gemäss </a:t>
            </a:r>
            <a:r>
              <a:rPr lang="en-GB" dirty="0" err="1">
                <a:solidFill>
                  <a:schemeClr val="tx2"/>
                </a:solidFill>
                <a:sym typeface="Wingdings" panose="05000000000000000000" pitchFamily="2" charset="2"/>
              </a:rPr>
              <a:t>Leitbild</a:t>
            </a:r>
            <a:endParaRPr lang="en-GB" dirty="0">
              <a:solidFill>
                <a:schemeClr val="tx2"/>
              </a:solidFill>
            </a:endParaRPr>
          </a:p>
        </p:txBody>
      </p:sp>
      <p:pic>
        <p:nvPicPr>
          <p:cNvPr id="10" name="Grafik 9">
            <a:extLst>
              <a:ext uri="{FF2B5EF4-FFF2-40B4-BE49-F238E27FC236}">
                <a16:creationId xmlns:a16="http://schemas.microsoft.com/office/drawing/2014/main" id="{7970DC6F-B529-43D6-83AE-F8B5D016BECD}"/>
              </a:ext>
            </a:extLst>
          </p:cNvPr>
          <p:cNvPicPr>
            <a:picLocks noChangeAspect="1"/>
          </p:cNvPicPr>
          <p:nvPr/>
        </p:nvPicPr>
        <p:blipFill rotWithShape="1">
          <a:blip r:embed="rId6"/>
          <a:srcRect l="1924" t="30401" r="5555" b="8152"/>
          <a:stretch/>
        </p:blipFill>
        <p:spPr>
          <a:xfrm>
            <a:off x="303531" y="2044049"/>
            <a:ext cx="9350057" cy="3360421"/>
          </a:xfrm>
          <a:prstGeom prst="rect">
            <a:avLst/>
          </a:prstGeom>
          <a:ln>
            <a:solidFill>
              <a:schemeClr val="tx1"/>
            </a:solidFill>
          </a:ln>
        </p:spPr>
      </p:pic>
      <p:sp>
        <p:nvSpPr>
          <p:cNvPr id="11" name="Rechteck 10">
            <a:extLst>
              <a:ext uri="{FF2B5EF4-FFF2-40B4-BE49-F238E27FC236}">
                <a16:creationId xmlns:a16="http://schemas.microsoft.com/office/drawing/2014/main" id="{34F6F563-67E8-46A5-8833-CF8C2B7BD605}"/>
              </a:ext>
            </a:extLst>
          </p:cNvPr>
          <p:cNvSpPr/>
          <p:nvPr/>
        </p:nvSpPr>
        <p:spPr bwMode="auto">
          <a:xfrm>
            <a:off x="285750" y="2026906"/>
            <a:ext cx="842010" cy="339058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36000" rIns="72000" bIns="36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23813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B4D1F4E-AAFD-4EB1-860F-F4BFE686CF51}"/>
              </a:ext>
            </a:extLst>
          </p:cNvPr>
          <p:cNvGraphicFramePr>
            <a:graphicFrameLocks noChangeAspect="1"/>
          </p:cNvGraphicFramePr>
          <p:nvPr>
            <p:custDataLst>
              <p:tags r:id="rId2"/>
            </p:custDataLst>
            <p:extLst>
              <p:ext uri="{D42A27DB-BD31-4B8C-83A1-F6EECF244321}">
                <p14:modId xmlns:p14="http://schemas.microsoft.com/office/powerpoint/2010/main" val="130340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6B4D1F4E-AAFD-4EB1-860F-F4BFE686CF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5806213-525B-4D9D-A788-3E1B3D934617}"/>
              </a:ext>
            </a:extLst>
          </p:cNvPr>
          <p:cNvSpPr>
            <a:spLocks noGrp="1"/>
          </p:cNvSpPr>
          <p:nvPr>
            <p:ph type="title"/>
          </p:nvPr>
        </p:nvSpPr>
        <p:spPr>
          <a:xfrm>
            <a:off x="256971" y="723576"/>
            <a:ext cx="9353900" cy="828291"/>
          </a:xfrm>
        </p:spPr>
        <p:txBody>
          <a:bodyPr vert="horz">
            <a:normAutofit fontScale="90000"/>
          </a:bodyPr>
          <a:lstStyle/>
          <a:p>
            <a:r>
              <a:rPr lang="en-GB" dirty="0"/>
              <a:t>Das </a:t>
            </a:r>
            <a:r>
              <a:rPr lang="en-GB" dirty="0" err="1"/>
              <a:t>Leitbild</a:t>
            </a:r>
            <a:r>
              <a:rPr lang="en-GB" dirty="0"/>
              <a:t> in das </a:t>
            </a:r>
            <a:r>
              <a:rPr lang="en-GB" dirty="0" err="1"/>
              <a:t>Entwicklungsprogramm</a:t>
            </a:r>
            <a:r>
              <a:rPr lang="en-GB" dirty="0"/>
              <a:t> der Schule </a:t>
            </a:r>
            <a:r>
              <a:rPr lang="en-GB" dirty="0" err="1"/>
              <a:t>einfliessen</a:t>
            </a:r>
            <a:r>
              <a:rPr lang="en-GB" dirty="0"/>
              <a:t> </a:t>
            </a:r>
            <a:r>
              <a:rPr lang="en-GB" dirty="0" err="1"/>
              <a:t>lassen</a:t>
            </a:r>
            <a:r>
              <a:rPr lang="en-GB" dirty="0"/>
              <a:t> </a:t>
            </a:r>
            <a:br>
              <a:rPr lang="en-GB" dirty="0"/>
            </a:br>
            <a:r>
              <a:rPr lang="en-GB" dirty="0">
                <a:sym typeface="Wingdings" panose="05000000000000000000" pitchFamily="2" charset="2"/>
              </a:rPr>
              <a:t> </a:t>
            </a:r>
            <a:r>
              <a:rPr lang="en-GB" dirty="0" err="1">
                <a:sym typeface="Wingdings" panose="05000000000000000000" pitchFamily="2" charset="2"/>
              </a:rPr>
              <a:t>mit</a:t>
            </a:r>
            <a:r>
              <a:rPr lang="en-GB" dirty="0">
                <a:sym typeface="Wingdings" panose="05000000000000000000" pitchFamily="2" charset="2"/>
              </a:rPr>
              <a:t> </a:t>
            </a:r>
            <a:r>
              <a:rPr lang="en-GB" dirty="0"/>
              <a:t>Vorlage VTGS)</a:t>
            </a:r>
          </a:p>
        </p:txBody>
      </p:sp>
      <p:pic>
        <p:nvPicPr>
          <p:cNvPr id="4" name="Grafik 3">
            <a:extLst>
              <a:ext uri="{FF2B5EF4-FFF2-40B4-BE49-F238E27FC236}">
                <a16:creationId xmlns:a16="http://schemas.microsoft.com/office/drawing/2014/main" id="{18480492-0891-4B15-945A-D28FF35AE6C3}"/>
              </a:ext>
            </a:extLst>
          </p:cNvPr>
          <p:cNvPicPr>
            <a:picLocks noChangeAspect="1"/>
          </p:cNvPicPr>
          <p:nvPr/>
        </p:nvPicPr>
        <p:blipFill>
          <a:blip r:embed="rId6"/>
          <a:stretch>
            <a:fillRect/>
          </a:stretch>
        </p:blipFill>
        <p:spPr>
          <a:xfrm>
            <a:off x="624177" y="1580677"/>
            <a:ext cx="8651295" cy="4531631"/>
          </a:xfrm>
          <a:prstGeom prst="rect">
            <a:avLst/>
          </a:prstGeom>
        </p:spPr>
      </p:pic>
    </p:spTree>
    <p:extLst>
      <p:ext uri="{BB962C8B-B14F-4D97-AF65-F5344CB8AC3E}">
        <p14:creationId xmlns:p14="http://schemas.microsoft.com/office/powerpoint/2010/main" val="1539764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B4D1F4E-AAFD-4EB1-860F-F4BFE686CF51}"/>
              </a:ext>
            </a:extLst>
          </p:cNvPr>
          <p:cNvGraphicFramePr>
            <a:graphicFrameLocks noChangeAspect="1"/>
          </p:cNvGraphicFramePr>
          <p:nvPr>
            <p:custDataLst>
              <p:tags r:id="rId2"/>
            </p:custDataLst>
            <p:extLst>
              <p:ext uri="{D42A27DB-BD31-4B8C-83A1-F6EECF244321}">
                <p14:modId xmlns:p14="http://schemas.microsoft.com/office/powerpoint/2010/main" val="3723464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6B4D1F4E-AAFD-4EB1-860F-F4BFE686CF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5806213-525B-4D9D-A788-3E1B3D934617}"/>
              </a:ext>
            </a:extLst>
          </p:cNvPr>
          <p:cNvSpPr>
            <a:spLocks noGrp="1"/>
          </p:cNvSpPr>
          <p:nvPr>
            <p:ph type="title"/>
          </p:nvPr>
        </p:nvSpPr>
        <p:spPr>
          <a:xfrm>
            <a:off x="272875" y="675868"/>
            <a:ext cx="9353900" cy="828291"/>
          </a:xfrm>
        </p:spPr>
        <p:txBody>
          <a:bodyPr vert="horz">
            <a:normAutofit fontScale="90000"/>
          </a:bodyPr>
          <a:lstStyle/>
          <a:p>
            <a:r>
              <a:rPr lang="en-GB" dirty="0"/>
              <a:t>Das </a:t>
            </a:r>
            <a:r>
              <a:rPr lang="en-GB" dirty="0" err="1"/>
              <a:t>Leitbild</a:t>
            </a:r>
            <a:r>
              <a:rPr lang="en-GB" dirty="0"/>
              <a:t> in das </a:t>
            </a:r>
            <a:r>
              <a:rPr lang="en-GB" dirty="0" err="1"/>
              <a:t>Entwicklungsprogramm</a:t>
            </a:r>
            <a:r>
              <a:rPr lang="en-GB" dirty="0"/>
              <a:t> der Schule </a:t>
            </a:r>
            <a:r>
              <a:rPr lang="en-GB" dirty="0" err="1"/>
              <a:t>einfliessen</a:t>
            </a:r>
            <a:r>
              <a:rPr lang="en-GB" dirty="0"/>
              <a:t> </a:t>
            </a:r>
            <a:r>
              <a:rPr lang="en-GB" dirty="0" err="1"/>
              <a:t>lassen</a:t>
            </a:r>
            <a:r>
              <a:rPr lang="en-GB" dirty="0"/>
              <a:t> </a:t>
            </a:r>
            <a:br>
              <a:rPr lang="en-GB" dirty="0"/>
            </a:br>
            <a:r>
              <a:rPr lang="en-GB" dirty="0">
                <a:sym typeface="Wingdings" panose="05000000000000000000" pitchFamily="2" charset="2"/>
              </a:rPr>
              <a:t> </a:t>
            </a:r>
            <a:r>
              <a:rPr lang="en-GB" dirty="0" err="1"/>
              <a:t>Agiles</a:t>
            </a:r>
            <a:r>
              <a:rPr lang="en-GB" dirty="0"/>
              <a:t> </a:t>
            </a:r>
            <a:r>
              <a:rPr lang="en-GB" dirty="0" err="1"/>
              <a:t>Schulprogramm</a:t>
            </a:r>
            <a:r>
              <a:rPr lang="en-GB" dirty="0"/>
              <a:t> auf Planner</a:t>
            </a:r>
          </a:p>
        </p:txBody>
      </p:sp>
      <p:pic>
        <p:nvPicPr>
          <p:cNvPr id="6" name="Grafik 5">
            <a:extLst>
              <a:ext uri="{FF2B5EF4-FFF2-40B4-BE49-F238E27FC236}">
                <a16:creationId xmlns:a16="http://schemas.microsoft.com/office/drawing/2014/main" id="{CDC70B5E-C39A-4C6A-A261-DB1B61F1375A}"/>
              </a:ext>
            </a:extLst>
          </p:cNvPr>
          <p:cNvPicPr>
            <a:picLocks noChangeAspect="1"/>
          </p:cNvPicPr>
          <p:nvPr/>
        </p:nvPicPr>
        <p:blipFill>
          <a:blip r:embed="rId6"/>
          <a:stretch>
            <a:fillRect/>
          </a:stretch>
        </p:blipFill>
        <p:spPr>
          <a:xfrm>
            <a:off x="136437" y="1810893"/>
            <a:ext cx="9626775" cy="4075874"/>
          </a:xfrm>
          <a:prstGeom prst="rect">
            <a:avLst/>
          </a:prstGeom>
        </p:spPr>
      </p:pic>
    </p:spTree>
    <p:extLst>
      <p:ext uri="{BB962C8B-B14F-4D97-AF65-F5344CB8AC3E}">
        <p14:creationId xmlns:p14="http://schemas.microsoft.com/office/powerpoint/2010/main" val="3902985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B4D1F4E-AAFD-4EB1-860F-F4BFE686CF51}"/>
              </a:ext>
            </a:extLst>
          </p:cNvPr>
          <p:cNvGraphicFramePr>
            <a:graphicFrameLocks noChangeAspect="1"/>
          </p:cNvGraphicFramePr>
          <p:nvPr>
            <p:custDataLst>
              <p:tags r:id="rId2"/>
            </p:custDataLst>
            <p:extLst>
              <p:ext uri="{D42A27DB-BD31-4B8C-83A1-F6EECF244321}">
                <p14:modId xmlns:p14="http://schemas.microsoft.com/office/powerpoint/2010/main" val="354363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6B4D1F4E-AAFD-4EB1-860F-F4BFE686CF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5806213-525B-4D9D-A788-3E1B3D934617}"/>
              </a:ext>
            </a:extLst>
          </p:cNvPr>
          <p:cNvSpPr>
            <a:spLocks noGrp="1"/>
          </p:cNvSpPr>
          <p:nvPr>
            <p:ph type="title"/>
          </p:nvPr>
        </p:nvSpPr>
        <p:spPr>
          <a:xfrm>
            <a:off x="272875" y="675868"/>
            <a:ext cx="9353900" cy="828291"/>
          </a:xfrm>
        </p:spPr>
        <p:txBody>
          <a:bodyPr vert="horz">
            <a:normAutofit fontScale="90000"/>
          </a:bodyPr>
          <a:lstStyle/>
          <a:p>
            <a:r>
              <a:rPr lang="en-GB" dirty="0"/>
              <a:t>Das </a:t>
            </a:r>
            <a:r>
              <a:rPr lang="en-GB" dirty="0" err="1"/>
              <a:t>Leitbild</a:t>
            </a:r>
            <a:r>
              <a:rPr lang="en-GB" dirty="0"/>
              <a:t> in das </a:t>
            </a:r>
            <a:r>
              <a:rPr lang="en-GB" dirty="0" err="1"/>
              <a:t>Entwicklungsprogramm</a:t>
            </a:r>
            <a:r>
              <a:rPr lang="en-GB" dirty="0"/>
              <a:t> der Schule </a:t>
            </a:r>
            <a:r>
              <a:rPr lang="en-GB" dirty="0" err="1"/>
              <a:t>einfliessen</a:t>
            </a:r>
            <a:r>
              <a:rPr lang="en-GB" dirty="0"/>
              <a:t> </a:t>
            </a:r>
            <a:r>
              <a:rPr lang="en-GB" dirty="0" err="1"/>
              <a:t>lassen</a:t>
            </a:r>
            <a:r>
              <a:rPr lang="en-GB" dirty="0"/>
              <a:t> </a:t>
            </a:r>
            <a:br>
              <a:rPr lang="en-GB" dirty="0"/>
            </a:br>
            <a:r>
              <a:rPr lang="en-GB" dirty="0">
                <a:sym typeface="Wingdings" panose="05000000000000000000" pitchFamily="2" charset="2"/>
              </a:rPr>
              <a:t> </a:t>
            </a:r>
            <a:r>
              <a:rPr lang="en-GB" dirty="0" err="1"/>
              <a:t>Akzeptanzkriterien</a:t>
            </a:r>
            <a:r>
              <a:rPr lang="en-GB" dirty="0"/>
              <a:t> </a:t>
            </a:r>
            <a:r>
              <a:rPr lang="en-GB" dirty="0" err="1"/>
              <a:t>für</a:t>
            </a:r>
            <a:r>
              <a:rPr lang="en-GB" dirty="0"/>
              <a:t> </a:t>
            </a:r>
            <a:r>
              <a:rPr lang="en-GB" dirty="0" err="1"/>
              <a:t>neue</a:t>
            </a:r>
            <a:r>
              <a:rPr lang="en-GB" dirty="0"/>
              <a:t> </a:t>
            </a:r>
            <a:r>
              <a:rPr lang="en-GB" dirty="0" err="1"/>
              <a:t>Projekte</a:t>
            </a:r>
            <a:endParaRPr lang="en-GB" dirty="0"/>
          </a:p>
        </p:txBody>
      </p:sp>
      <p:pic>
        <p:nvPicPr>
          <p:cNvPr id="4" name="Grafik 3">
            <a:extLst>
              <a:ext uri="{FF2B5EF4-FFF2-40B4-BE49-F238E27FC236}">
                <a16:creationId xmlns:a16="http://schemas.microsoft.com/office/drawing/2014/main" id="{A1FA7BE8-F123-4F7F-A083-72C8880CA859}"/>
              </a:ext>
            </a:extLst>
          </p:cNvPr>
          <p:cNvPicPr>
            <a:picLocks noChangeAspect="1"/>
          </p:cNvPicPr>
          <p:nvPr/>
        </p:nvPicPr>
        <p:blipFill>
          <a:blip r:embed="rId6"/>
          <a:stretch>
            <a:fillRect/>
          </a:stretch>
        </p:blipFill>
        <p:spPr>
          <a:xfrm>
            <a:off x="1200647" y="1750240"/>
            <a:ext cx="7498356" cy="4428717"/>
          </a:xfrm>
          <a:prstGeom prst="rect">
            <a:avLst/>
          </a:prstGeom>
        </p:spPr>
      </p:pic>
    </p:spTree>
    <p:extLst>
      <p:ext uri="{BB962C8B-B14F-4D97-AF65-F5344CB8AC3E}">
        <p14:creationId xmlns:p14="http://schemas.microsoft.com/office/powerpoint/2010/main" val="2426897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CB4BF92-2A44-48C7-9163-44C0D2DF96A1}"/>
              </a:ext>
            </a:extLst>
          </p:cNvPr>
          <p:cNvGraphicFramePr>
            <a:graphicFrameLocks noChangeAspect="1"/>
          </p:cNvGraphicFramePr>
          <p:nvPr>
            <p:custDataLst>
              <p:tags r:id="rId2"/>
            </p:custDataLst>
            <p:extLst>
              <p:ext uri="{D42A27DB-BD31-4B8C-83A1-F6EECF244321}">
                <p14:modId xmlns:p14="http://schemas.microsoft.com/office/powerpoint/2010/main" val="1254873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Folie" r:id="rId4" imgW="473" imgH="473" progId="TCLayout.ActiveDocument.1">
                  <p:embed/>
                </p:oleObj>
              </mc:Choice>
              <mc:Fallback>
                <p:oleObj name="think-cell Folie" r:id="rId4" imgW="473" imgH="473" progId="TCLayout.ActiveDocument.1">
                  <p:embed/>
                  <p:pic>
                    <p:nvPicPr>
                      <p:cNvPr id="6" name="Objekt 5" hidden="1">
                        <a:extLst>
                          <a:ext uri="{FF2B5EF4-FFF2-40B4-BE49-F238E27FC236}">
                            <a16:creationId xmlns:a16="http://schemas.microsoft.com/office/drawing/2014/main" id="{ECB4BF92-2A44-48C7-9163-44C0D2DF96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EE71693-488A-47F8-8E52-B9CC4EDA7731}"/>
              </a:ext>
            </a:extLst>
          </p:cNvPr>
          <p:cNvSpPr>
            <a:spLocks noGrp="1"/>
          </p:cNvSpPr>
          <p:nvPr>
            <p:ph type="title"/>
          </p:nvPr>
        </p:nvSpPr>
        <p:spPr>
          <a:xfrm>
            <a:off x="272875" y="8"/>
            <a:ext cx="9353900" cy="989038"/>
          </a:xfrm>
        </p:spPr>
        <p:txBody>
          <a:bodyPr vert="horz">
            <a:normAutofit/>
          </a:bodyPr>
          <a:lstStyle/>
          <a:p>
            <a:r>
              <a:rPr lang="en-GB"/>
              <a:t>Viel Erfolg bei der Erarbeitung des eigenen Leitbilds!</a:t>
            </a:r>
            <a:endParaRPr lang="en-GB" dirty="0"/>
          </a:p>
        </p:txBody>
      </p:sp>
      <p:sp>
        <p:nvSpPr>
          <p:cNvPr id="3" name="Textplatzhalter 2">
            <a:extLst>
              <a:ext uri="{FF2B5EF4-FFF2-40B4-BE49-F238E27FC236}">
                <a16:creationId xmlns:a16="http://schemas.microsoft.com/office/drawing/2014/main" id="{76CE3262-97A8-4700-9F48-72ADDBD0B7E0}"/>
              </a:ext>
            </a:extLst>
          </p:cNvPr>
          <p:cNvSpPr>
            <a:spLocks noGrp="1"/>
          </p:cNvSpPr>
          <p:nvPr>
            <p:ph type="body" sz="quarter" idx="10"/>
          </p:nvPr>
        </p:nvSpPr>
        <p:spPr/>
        <p:txBody>
          <a:bodyPr/>
          <a:lstStyle/>
          <a:p>
            <a:pPr marL="0" indent="0">
              <a:buNone/>
            </a:pPr>
            <a:endParaRPr lang="en-GB" dirty="0"/>
          </a:p>
          <a:p>
            <a:endParaRPr lang="en-GB" dirty="0"/>
          </a:p>
          <a:p>
            <a:endParaRPr lang="en-GB" dirty="0"/>
          </a:p>
          <a:p>
            <a:endParaRPr lang="en-GB" dirty="0"/>
          </a:p>
          <a:p>
            <a:pPr marL="0" indent="0">
              <a:buNone/>
            </a:pPr>
            <a:endParaRPr lang="en-GB" dirty="0"/>
          </a:p>
          <a:p>
            <a:pPr marL="0" indent="0">
              <a:buNone/>
            </a:pPr>
            <a:r>
              <a:rPr lang="en-GB" dirty="0"/>
              <a:t>Linus Köppel</a:t>
            </a:r>
          </a:p>
          <a:p>
            <a:pPr marL="0" indent="0">
              <a:buNone/>
            </a:pPr>
            <a:r>
              <a:rPr lang="en-GB" dirty="0" err="1"/>
              <a:t>Schulpräsident</a:t>
            </a:r>
            <a:r>
              <a:rPr lang="en-GB" dirty="0"/>
              <a:t> VSG </a:t>
            </a:r>
            <a:r>
              <a:rPr lang="en-GB" dirty="0" err="1"/>
              <a:t>Eschlikon</a:t>
            </a:r>
            <a:endParaRPr lang="en-GB" dirty="0"/>
          </a:p>
          <a:p>
            <a:pPr marL="0" indent="0">
              <a:buNone/>
            </a:pPr>
            <a:endParaRPr lang="en-GB" dirty="0"/>
          </a:p>
          <a:p>
            <a:pPr marL="0" indent="0">
              <a:buNone/>
            </a:pPr>
            <a:r>
              <a:rPr lang="en-GB" dirty="0"/>
              <a:t>Linus.Koeppel@vsge.ch</a:t>
            </a:r>
          </a:p>
          <a:p>
            <a:pPr marL="0" indent="0">
              <a:buNone/>
            </a:pPr>
            <a:r>
              <a:rPr lang="en-GB" dirty="0"/>
              <a:t>071 973 85 01 </a:t>
            </a:r>
          </a:p>
          <a:p>
            <a:endParaRPr lang="en-GB" dirty="0"/>
          </a:p>
        </p:txBody>
      </p:sp>
      <p:sp>
        <p:nvSpPr>
          <p:cNvPr id="4" name="Textplatzhalter 3">
            <a:extLst>
              <a:ext uri="{FF2B5EF4-FFF2-40B4-BE49-F238E27FC236}">
                <a16:creationId xmlns:a16="http://schemas.microsoft.com/office/drawing/2014/main" id="{DA96535E-DE62-4EF0-880A-5B451A55F80B}"/>
              </a:ext>
            </a:extLst>
          </p:cNvPr>
          <p:cNvSpPr>
            <a:spLocks noGrp="1"/>
          </p:cNvSpPr>
          <p:nvPr>
            <p:ph type="body" sz="quarter" idx="1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Maike Scherrer</a:t>
            </a:r>
          </a:p>
          <a:p>
            <a:pPr marL="0" indent="0">
              <a:buNone/>
            </a:pPr>
            <a:r>
              <a:rPr lang="en-GB" dirty="0" err="1"/>
              <a:t>Schulpräsidentin</a:t>
            </a:r>
            <a:r>
              <a:rPr lang="en-GB" dirty="0"/>
              <a:t> VSG Nollen</a:t>
            </a:r>
          </a:p>
          <a:p>
            <a:pPr marL="0" indent="0">
              <a:buNone/>
            </a:pPr>
            <a:endParaRPr lang="en-GB" dirty="0"/>
          </a:p>
          <a:p>
            <a:pPr marL="0" indent="0">
              <a:buNone/>
            </a:pPr>
            <a:r>
              <a:rPr lang="en-GB" dirty="0"/>
              <a:t>Maike.Scherrer@vsg-Nollen.ch</a:t>
            </a:r>
          </a:p>
          <a:p>
            <a:pPr marL="0" indent="0">
              <a:buNone/>
            </a:pPr>
            <a:r>
              <a:rPr lang="en-GB" dirty="0"/>
              <a:t>079 135 87 80 </a:t>
            </a:r>
          </a:p>
        </p:txBody>
      </p:sp>
      <p:pic>
        <p:nvPicPr>
          <p:cNvPr id="18" name="Grafik 17" descr="Ein Bild, das Person, Kleidung enthält.&#10;&#10;Automatisch generierte Beschreibung">
            <a:extLst>
              <a:ext uri="{FF2B5EF4-FFF2-40B4-BE49-F238E27FC236}">
                <a16:creationId xmlns:a16="http://schemas.microsoft.com/office/drawing/2014/main" id="{ACF9FBC9-6FCD-450A-BEAF-215A99756CD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30726" t="3157" r="20631" b="24707"/>
          <a:stretch/>
        </p:blipFill>
        <p:spPr>
          <a:xfrm>
            <a:off x="5019157" y="1828800"/>
            <a:ext cx="1708214" cy="1688841"/>
          </a:xfrm>
          <a:prstGeom prst="rect">
            <a:avLst/>
          </a:prstGeom>
        </p:spPr>
      </p:pic>
      <p:sp>
        <p:nvSpPr>
          <p:cNvPr id="31" name="Rechteck 30">
            <a:extLst>
              <a:ext uri="{FF2B5EF4-FFF2-40B4-BE49-F238E27FC236}">
                <a16:creationId xmlns:a16="http://schemas.microsoft.com/office/drawing/2014/main" id="{A0FB8195-D269-461A-BA08-321634BADDD0}"/>
              </a:ext>
            </a:extLst>
          </p:cNvPr>
          <p:cNvSpPr/>
          <p:nvPr/>
        </p:nvSpPr>
        <p:spPr>
          <a:xfrm>
            <a:off x="164072" y="1201838"/>
            <a:ext cx="6475747" cy="523220"/>
          </a:xfrm>
          <a:prstGeom prst="rect">
            <a:avLst/>
          </a:prstGeom>
        </p:spPr>
        <p:txBody>
          <a:bodyPr wrap="none">
            <a:spAutoFit/>
          </a:bodyPr>
          <a:lstStyle/>
          <a:p>
            <a:r>
              <a:rPr lang="en-GB" sz="2800" dirty="0">
                <a:solidFill>
                  <a:schemeClr val="bg1">
                    <a:lumMod val="65000"/>
                  </a:schemeClr>
                </a:solidFill>
              </a:rPr>
              <a:t>Bei </a:t>
            </a:r>
            <a:r>
              <a:rPr lang="en-GB" sz="2800" dirty="0" err="1">
                <a:solidFill>
                  <a:schemeClr val="bg1">
                    <a:lumMod val="65000"/>
                  </a:schemeClr>
                </a:solidFill>
              </a:rPr>
              <a:t>Fragen</a:t>
            </a:r>
            <a:r>
              <a:rPr lang="en-GB" sz="2800" dirty="0">
                <a:solidFill>
                  <a:schemeClr val="bg1">
                    <a:lumMod val="65000"/>
                  </a:schemeClr>
                </a:solidFill>
              </a:rPr>
              <a:t> </a:t>
            </a:r>
            <a:r>
              <a:rPr lang="en-GB" sz="2800" dirty="0" err="1">
                <a:solidFill>
                  <a:schemeClr val="bg1">
                    <a:lumMod val="65000"/>
                  </a:schemeClr>
                </a:solidFill>
              </a:rPr>
              <a:t>stehen</a:t>
            </a:r>
            <a:r>
              <a:rPr lang="en-GB" sz="2800" dirty="0">
                <a:solidFill>
                  <a:schemeClr val="bg1">
                    <a:lumMod val="65000"/>
                  </a:schemeClr>
                </a:solidFill>
              </a:rPr>
              <a:t> </a:t>
            </a:r>
            <a:r>
              <a:rPr lang="en-GB" sz="2800" dirty="0" err="1">
                <a:solidFill>
                  <a:schemeClr val="bg1">
                    <a:lumMod val="65000"/>
                  </a:schemeClr>
                </a:solidFill>
              </a:rPr>
              <a:t>wir</a:t>
            </a:r>
            <a:r>
              <a:rPr lang="en-GB" sz="2800" dirty="0">
                <a:solidFill>
                  <a:schemeClr val="bg1">
                    <a:lumMod val="65000"/>
                  </a:schemeClr>
                </a:solidFill>
              </a:rPr>
              <a:t> gerne </a:t>
            </a:r>
            <a:r>
              <a:rPr lang="en-GB" sz="2800" dirty="0" err="1">
                <a:solidFill>
                  <a:schemeClr val="bg1">
                    <a:lumMod val="65000"/>
                  </a:schemeClr>
                </a:solidFill>
              </a:rPr>
              <a:t>zur</a:t>
            </a:r>
            <a:r>
              <a:rPr lang="en-GB" sz="2800" dirty="0">
                <a:solidFill>
                  <a:schemeClr val="bg1">
                    <a:lumMod val="65000"/>
                  </a:schemeClr>
                </a:solidFill>
              </a:rPr>
              <a:t> </a:t>
            </a:r>
            <a:r>
              <a:rPr lang="en-GB" sz="2800" dirty="0" err="1">
                <a:solidFill>
                  <a:schemeClr val="bg1">
                    <a:lumMod val="65000"/>
                  </a:schemeClr>
                </a:solidFill>
              </a:rPr>
              <a:t>Verfügung</a:t>
            </a:r>
            <a:r>
              <a:rPr lang="en-GB" sz="2800" dirty="0">
                <a:solidFill>
                  <a:schemeClr val="bg1">
                    <a:lumMod val="65000"/>
                  </a:schemeClr>
                </a:solidFill>
              </a:rPr>
              <a:t>!</a:t>
            </a:r>
          </a:p>
        </p:txBody>
      </p:sp>
      <p:pic>
        <p:nvPicPr>
          <p:cNvPr id="7" name="Grafik 6" descr="Ein Bild, das Person, Anzug, Mann, Kleidung enthält.&#10;&#10;Automatisch generierte Beschreibung">
            <a:extLst>
              <a:ext uri="{FF2B5EF4-FFF2-40B4-BE49-F238E27FC236}">
                <a16:creationId xmlns:a16="http://schemas.microsoft.com/office/drawing/2014/main" id="{A09D1D86-0AC6-4EE5-86CB-9B701BC49FF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2075" y="1828800"/>
            <a:ext cx="1731317" cy="1733826"/>
          </a:xfrm>
          <a:prstGeom prst="rect">
            <a:avLst/>
          </a:prstGeom>
        </p:spPr>
      </p:pic>
    </p:spTree>
    <p:extLst>
      <p:ext uri="{BB962C8B-B14F-4D97-AF65-F5344CB8AC3E}">
        <p14:creationId xmlns:p14="http://schemas.microsoft.com/office/powerpoint/2010/main" val="16890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kt 53" hidden="1">
            <a:extLst>
              <a:ext uri="{FF2B5EF4-FFF2-40B4-BE49-F238E27FC236}">
                <a16:creationId xmlns:a16="http://schemas.microsoft.com/office/drawing/2014/main" id="{8A02C7A9-7B19-4919-8372-9509E34C0FC7}"/>
              </a:ext>
            </a:extLst>
          </p:cNvPr>
          <p:cNvGraphicFramePr>
            <a:graphicFrameLocks noChangeAspect="1"/>
          </p:cNvGraphicFramePr>
          <p:nvPr>
            <p:custDataLst>
              <p:tags r:id="rId2"/>
            </p:custDataLst>
            <p:extLst>
              <p:ext uri="{D42A27DB-BD31-4B8C-83A1-F6EECF244321}">
                <p14:modId xmlns:p14="http://schemas.microsoft.com/office/powerpoint/2010/main" val="1245810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4" imgW="473" imgH="473" progId="TCLayout.ActiveDocument.1">
                  <p:embed/>
                </p:oleObj>
              </mc:Choice>
              <mc:Fallback>
                <p:oleObj name="think-cell Folie" r:id="rId4" imgW="473" imgH="473" progId="TCLayout.ActiveDocument.1">
                  <p:embed/>
                  <p:pic>
                    <p:nvPicPr>
                      <p:cNvPr id="54" name="Objekt 53" hidden="1">
                        <a:extLst>
                          <a:ext uri="{FF2B5EF4-FFF2-40B4-BE49-F238E27FC236}">
                            <a16:creationId xmlns:a16="http://schemas.microsoft.com/office/drawing/2014/main" id="{8A02C7A9-7B19-4919-8372-9509E34C0F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7122A10-8CAF-440D-BCA9-72AF3EBD997B}"/>
              </a:ext>
            </a:extLst>
          </p:cNvPr>
          <p:cNvSpPr>
            <a:spLocks noGrp="1"/>
          </p:cNvSpPr>
          <p:nvPr>
            <p:ph type="title"/>
          </p:nvPr>
        </p:nvSpPr>
        <p:spPr/>
        <p:txBody>
          <a:bodyPr vert="horz"/>
          <a:lstStyle/>
          <a:p>
            <a:r>
              <a:rPr lang="en-GB" dirty="0" err="1"/>
              <a:t>Projektablauf</a:t>
            </a:r>
            <a:endParaRPr lang="en-GB" dirty="0"/>
          </a:p>
        </p:txBody>
      </p:sp>
      <p:sp>
        <p:nvSpPr>
          <p:cNvPr id="11" name="Rectangle 87">
            <a:extLst>
              <a:ext uri="{FF2B5EF4-FFF2-40B4-BE49-F238E27FC236}">
                <a16:creationId xmlns:a16="http://schemas.microsoft.com/office/drawing/2014/main" id="{F44316CA-121C-4E4B-A8B6-5DDD3021791A}"/>
              </a:ext>
            </a:extLst>
          </p:cNvPr>
          <p:cNvSpPr/>
          <p:nvPr/>
        </p:nvSpPr>
        <p:spPr>
          <a:xfrm>
            <a:off x="167244" y="3394418"/>
            <a:ext cx="1780314" cy="261610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1" i="0" u="none" strike="noStrike" kern="0" cap="none" spc="0" normalizeH="0" baseline="0" noProof="0" dirty="0">
                <a:ln>
                  <a:noFill/>
                </a:ln>
                <a:solidFill>
                  <a:schemeClr val="accent6"/>
                </a:solidFill>
                <a:effectLst/>
                <a:uLnTx/>
                <a:uFillTx/>
                <a:latin typeface="Arial" pitchFamily="34" charset="0"/>
                <a:ea typeface="+mn-ea"/>
                <a:cs typeface="Arial" pitchFamily="34" charset="0"/>
              </a:rPr>
              <a:t>Workshop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1" i="0" u="none" strike="noStrike" kern="0" cap="none" spc="0" normalizeH="0" baseline="0" noProof="0" dirty="0">
              <a:ln>
                <a:noFill/>
              </a:ln>
              <a:solidFill>
                <a:schemeClr val="accent6"/>
              </a:solidFill>
              <a:effectLst/>
              <a:uLnTx/>
              <a:uFillTx/>
              <a:latin typeface="Arial" pitchFamily="34" charset="0"/>
              <a:ea typeface="+mn-ea"/>
              <a:cs typeface="Arial" pitchFamily="34" charset="0"/>
            </a:endParaRPr>
          </a:p>
          <a:p>
            <a:pPr lvl="0" algn="ctr">
              <a:defRPr/>
            </a:pPr>
            <a:endParaRPr lang="de-CH" sz="1600" kern="0" dirty="0">
              <a:solidFill>
                <a:prstClr val="black">
                  <a:lumMod val="50000"/>
                  <a:lumOff val="50000"/>
                </a:prstClr>
              </a:solidFill>
              <a:latin typeface="Arial" pitchFamily="34" charset="0"/>
              <a:cs typeface="Arial" pitchFamily="34" charset="0"/>
            </a:endParaRPr>
          </a:p>
          <a:p>
            <a:pPr lvl="0" algn="ctr">
              <a:defRPr/>
            </a:pPr>
            <a:r>
              <a:rPr lang="de-CH" sz="1600" kern="0" dirty="0">
                <a:solidFill>
                  <a:prstClr val="black">
                    <a:lumMod val="50000"/>
                    <a:lumOff val="50000"/>
                  </a:prstClr>
                </a:solidFill>
                <a:latin typeface="Arial" pitchFamily="34" charset="0"/>
                <a:cs typeface="Arial" pitchFamily="34" charset="0"/>
              </a:rPr>
              <a:t>Interne </a:t>
            </a:r>
            <a:br>
              <a:rPr lang="de-CH" sz="1600" kern="0" dirty="0">
                <a:solidFill>
                  <a:prstClr val="black">
                    <a:lumMod val="50000"/>
                    <a:lumOff val="50000"/>
                  </a:prstClr>
                </a:solidFill>
                <a:latin typeface="Arial" pitchFamily="34" charset="0"/>
                <a:cs typeface="Arial" pitchFamily="34" charset="0"/>
              </a:rPr>
            </a:br>
            <a:r>
              <a:rPr lang="de-CH" sz="1600" kern="0" dirty="0">
                <a:solidFill>
                  <a:prstClr val="black">
                    <a:lumMod val="50000"/>
                    <a:lumOff val="50000"/>
                  </a:prstClr>
                </a:solidFill>
                <a:latin typeface="Arial" pitchFamily="34" charset="0"/>
                <a:cs typeface="Arial" pitchFamily="34" charset="0"/>
              </a:rPr>
              <a:t>Stärken &amp; Schwächen sowie </a:t>
            </a:r>
          </a:p>
          <a:p>
            <a:pPr lvl="0" algn="ctr">
              <a:defRPr/>
            </a:pPr>
            <a:r>
              <a:rPr lang="de-CH" sz="1600" kern="0" dirty="0">
                <a:solidFill>
                  <a:prstClr val="black">
                    <a:lumMod val="50000"/>
                    <a:lumOff val="50000"/>
                  </a:prstClr>
                </a:solidFill>
                <a:latin typeface="Arial" pitchFamily="34" charset="0"/>
                <a:cs typeface="Arial" pitchFamily="34" charset="0"/>
              </a:rPr>
              <a:t>Externe </a:t>
            </a:r>
            <a:br>
              <a:rPr lang="de-CH" sz="1600" kern="0" dirty="0">
                <a:solidFill>
                  <a:prstClr val="black">
                    <a:lumMod val="50000"/>
                    <a:lumOff val="50000"/>
                  </a:prstClr>
                </a:solidFill>
                <a:latin typeface="Arial" pitchFamily="34" charset="0"/>
                <a:cs typeface="Arial" pitchFamily="34" charset="0"/>
              </a:rPr>
            </a:br>
            <a:r>
              <a:rPr lang="de-CH" sz="1600" kern="0" dirty="0">
                <a:solidFill>
                  <a:prstClr val="black">
                    <a:lumMod val="50000"/>
                    <a:lumOff val="50000"/>
                  </a:prstClr>
                </a:solidFill>
                <a:latin typeface="Arial" pitchFamily="34" charset="0"/>
                <a:cs typeface="Arial" pitchFamily="34" charset="0"/>
              </a:rPr>
              <a:t>Chancen &amp; Gefahren</a:t>
            </a:r>
            <a:endParaRPr lang="de-CH" sz="1600" dirty="0">
              <a:solidFill>
                <a:prstClr val="black">
                  <a:lumMod val="50000"/>
                  <a:lumOff val="50000"/>
                </a:prstClr>
              </a:solidFill>
              <a:latin typeface="Arial" pitchFamily="34" charset="0"/>
              <a:cs typeface="Arial" pitchFamily="34" charset="0"/>
            </a:endParaRPr>
          </a:p>
        </p:txBody>
      </p:sp>
      <p:sp>
        <p:nvSpPr>
          <p:cNvPr id="12" name="Rectangle 88">
            <a:extLst>
              <a:ext uri="{FF2B5EF4-FFF2-40B4-BE49-F238E27FC236}">
                <a16:creationId xmlns:a16="http://schemas.microsoft.com/office/drawing/2014/main" id="{37F9D321-F1CB-4A68-B74D-2F07C4F9E1C5}"/>
              </a:ext>
            </a:extLst>
          </p:cNvPr>
          <p:cNvSpPr/>
          <p:nvPr/>
        </p:nvSpPr>
        <p:spPr>
          <a:xfrm>
            <a:off x="2057087" y="3394418"/>
            <a:ext cx="1780313" cy="163121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1" i="0" u="none" strike="noStrike" kern="0" cap="none" spc="0" normalizeH="0" baseline="0" noProof="0" dirty="0">
                <a:ln>
                  <a:noFill/>
                </a:ln>
                <a:solidFill>
                  <a:schemeClr val="accent2"/>
                </a:solidFill>
                <a:effectLst/>
                <a:uLnTx/>
                <a:uFillTx/>
                <a:latin typeface="Arial" pitchFamily="34" charset="0"/>
                <a:ea typeface="+mn-ea"/>
                <a:cs typeface="Arial" pitchFamily="34" charset="0"/>
              </a:rPr>
              <a:t>Workshop 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1" i="0" u="none" strike="noStrike" kern="0" cap="none" spc="0" normalizeH="0" baseline="0" noProof="0" dirty="0">
              <a:ln>
                <a:noFill/>
              </a:ln>
              <a:solidFill>
                <a:schemeClr val="accent2"/>
              </a:solidFill>
              <a:effectLst/>
              <a:uLnTx/>
              <a:uFillTx/>
              <a:latin typeface="Arial" pitchFamily="34" charset="0"/>
              <a:ea typeface="+mn-ea"/>
              <a:cs typeface="Arial" pitchFamily="34" charset="0"/>
            </a:endParaRPr>
          </a:p>
          <a:p>
            <a:pPr lvl="0" algn="ctr">
              <a:defRPr/>
            </a:pPr>
            <a:endParaRPr lang="de-CH" sz="1600" kern="0" dirty="0">
              <a:solidFill>
                <a:prstClr val="black">
                  <a:lumMod val="50000"/>
                  <a:lumOff val="50000"/>
                </a:prstClr>
              </a:solidFill>
              <a:latin typeface="Arial" pitchFamily="34" charset="0"/>
              <a:cs typeface="Arial" pitchFamily="34" charset="0"/>
            </a:endParaRPr>
          </a:p>
          <a:p>
            <a:pPr lvl="0" algn="ctr">
              <a:defRPr/>
            </a:pPr>
            <a:r>
              <a:rPr lang="de-CH" sz="1600" kern="0" dirty="0">
                <a:solidFill>
                  <a:prstClr val="black">
                    <a:lumMod val="50000"/>
                    <a:lumOff val="50000"/>
                  </a:prstClr>
                </a:solidFill>
                <a:latin typeface="Arial" pitchFamily="34" charset="0"/>
                <a:cs typeface="Arial" pitchFamily="34" charset="0"/>
              </a:rPr>
              <a:t>Heraus-forderungen und Massnahmen</a:t>
            </a:r>
            <a:endParaRPr lang="de-CH" sz="1600" dirty="0">
              <a:solidFill>
                <a:prstClr val="black">
                  <a:lumMod val="50000"/>
                  <a:lumOff val="50000"/>
                </a:prstClr>
              </a:solidFill>
              <a:latin typeface="Arial" pitchFamily="34" charset="0"/>
              <a:cs typeface="Arial" pitchFamily="34" charset="0"/>
            </a:endParaRPr>
          </a:p>
        </p:txBody>
      </p:sp>
      <p:sp>
        <p:nvSpPr>
          <p:cNvPr id="13" name="Rectangle 89">
            <a:extLst>
              <a:ext uri="{FF2B5EF4-FFF2-40B4-BE49-F238E27FC236}">
                <a16:creationId xmlns:a16="http://schemas.microsoft.com/office/drawing/2014/main" id="{679A16A3-49F8-43FC-9D57-1FDD1CC0BE10}"/>
              </a:ext>
            </a:extLst>
          </p:cNvPr>
          <p:cNvSpPr/>
          <p:nvPr/>
        </p:nvSpPr>
        <p:spPr>
          <a:xfrm>
            <a:off x="3877873" y="3404619"/>
            <a:ext cx="1839149" cy="163121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1" i="0" u="none" strike="noStrike" kern="0" cap="none" spc="0" normalizeH="0" baseline="0" noProof="0" dirty="0">
                <a:ln>
                  <a:noFill/>
                </a:ln>
                <a:solidFill>
                  <a:schemeClr val="accent6"/>
                </a:solidFill>
                <a:effectLst/>
                <a:uLnTx/>
                <a:uFillTx/>
                <a:latin typeface="Arial" pitchFamily="34" charset="0"/>
                <a:ea typeface="+mn-ea"/>
                <a:cs typeface="Arial" pitchFamily="34" charset="0"/>
              </a:rPr>
              <a:t>Workshop 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1" i="0" u="none" strike="noStrike" kern="0" cap="none" spc="0" normalizeH="0" baseline="0" noProof="0" dirty="0">
              <a:ln>
                <a:noFill/>
              </a:ln>
              <a:solidFill>
                <a:schemeClr val="accent6"/>
              </a:solidFill>
              <a:effectLst/>
              <a:uLnTx/>
              <a:uFillTx/>
              <a:latin typeface="Arial" pitchFamily="34" charset="0"/>
              <a:ea typeface="+mn-ea"/>
              <a:cs typeface="Arial" pitchFamily="34" charset="0"/>
            </a:endParaRPr>
          </a:p>
          <a:p>
            <a:pPr lvl="0" algn="ctr">
              <a:defRPr/>
            </a:pPr>
            <a:endParaRPr lang="de-CH" sz="1600" kern="0" dirty="0">
              <a:solidFill>
                <a:prstClr val="black">
                  <a:lumMod val="50000"/>
                  <a:lumOff val="50000"/>
                </a:prstClr>
              </a:solidFill>
              <a:latin typeface="Arial" pitchFamily="34" charset="0"/>
              <a:cs typeface="Arial" pitchFamily="34" charset="0"/>
            </a:endParaRPr>
          </a:p>
          <a:p>
            <a:pPr lvl="0" algn="ctr">
              <a:defRPr/>
            </a:pPr>
            <a:r>
              <a:rPr lang="de-CH" sz="1600" kern="0" dirty="0">
                <a:solidFill>
                  <a:prstClr val="black">
                    <a:lumMod val="50000"/>
                    <a:lumOff val="50000"/>
                  </a:prstClr>
                </a:solidFill>
                <a:latin typeface="Arial" pitchFamily="34" charset="0"/>
                <a:cs typeface="Arial" pitchFamily="34" charset="0"/>
              </a:rPr>
              <a:t>Ableitung von Leitbild und Bausteinen</a:t>
            </a:r>
            <a:endParaRPr lang="de-CH" sz="1600" dirty="0">
              <a:solidFill>
                <a:prstClr val="black">
                  <a:lumMod val="50000"/>
                  <a:lumOff val="50000"/>
                </a:prstClr>
              </a:solidFill>
              <a:latin typeface="Arial" pitchFamily="34" charset="0"/>
              <a:cs typeface="Arial" pitchFamily="34" charset="0"/>
            </a:endParaRPr>
          </a:p>
        </p:txBody>
      </p:sp>
      <p:sp>
        <p:nvSpPr>
          <p:cNvPr id="14" name="Rectangle 90">
            <a:extLst>
              <a:ext uri="{FF2B5EF4-FFF2-40B4-BE49-F238E27FC236}">
                <a16:creationId xmlns:a16="http://schemas.microsoft.com/office/drawing/2014/main" id="{61DB9BEB-A5B3-4934-B19F-0EFBCF261A00}"/>
              </a:ext>
            </a:extLst>
          </p:cNvPr>
          <p:cNvSpPr/>
          <p:nvPr/>
        </p:nvSpPr>
        <p:spPr>
          <a:xfrm>
            <a:off x="5900408" y="3404619"/>
            <a:ext cx="1780314" cy="163121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1" i="0" u="none" strike="noStrike" kern="0" cap="none" spc="0" normalizeH="0" baseline="0" noProof="0" dirty="0" err="1">
                <a:ln>
                  <a:noFill/>
                </a:ln>
                <a:solidFill>
                  <a:schemeClr val="accent2"/>
                </a:solidFill>
                <a:effectLst/>
                <a:uLnTx/>
                <a:uFillTx/>
                <a:latin typeface="Arial" pitchFamily="34" charset="0"/>
                <a:ea typeface="+mn-ea"/>
                <a:cs typeface="Arial" pitchFamily="34" charset="0"/>
              </a:rPr>
              <a:t>Vernehm-lassung</a:t>
            </a:r>
            <a:endParaRPr kumimoji="0" lang="de-CH" sz="1800" b="1" i="0" u="none" strike="noStrike" kern="0" cap="none" spc="0" normalizeH="0" baseline="0" noProof="0" dirty="0">
              <a:ln>
                <a:noFill/>
              </a:ln>
              <a:solidFill>
                <a:schemeClr val="accent2"/>
              </a:solidFill>
              <a:effectLst/>
              <a:uLnTx/>
              <a:uFillTx/>
              <a:latin typeface="Arial" pitchFamily="34" charset="0"/>
              <a:ea typeface="+mn-ea"/>
              <a:cs typeface="Arial" pitchFamily="34" charset="0"/>
            </a:endParaRPr>
          </a:p>
          <a:p>
            <a:pPr lvl="0" algn="ctr">
              <a:defRPr/>
            </a:pPr>
            <a:endParaRPr lang="de-CH" sz="1600" kern="0" dirty="0">
              <a:solidFill>
                <a:prstClr val="black">
                  <a:lumMod val="50000"/>
                  <a:lumOff val="50000"/>
                </a:prstClr>
              </a:solidFill>
              <a:latin typeface="Arial" pitchFamily="34" charset="0"/>
              <a:cs typeface="Arial" pitchFamily="34" charset="0"/>
            </a:endParaRPr>
          </a:p>
          <a:p>
            <a:pPr lvl="0" algn="ctr">
              <a:defRPr/>
            </a:pPr>
            <a:r>
              <a:rPr lang="de-CH" sz="1600" kern="0" dirty="0">
                <a:solidFill>
                  <a:prstClr val="black">
                    <a:lumMod val="50000"/>
                    <a:lumOff val="50000"/>
                  </a:prstClr>
                </a:solidFill>
                <a:latin typeface="Arial" pitchFamily="34" charset="0"/>
                <a:cs typeface="Arial" pitchFamily="34" charset="0"/>
              </a:rPr>
              <a:t>Vorstellung Leitbild und Bausteine</a:t>
            </a:r>
            <a:endParaRPr lang="de-CH" sz="1600" dirty="0">
              <a:solidFill>
                <a:prstClr val="black">
                  <a:lumMod val="50000"/>
                  <a:lumOff val="50000"/>
                </a:prstClr>
              </a:solidFill>
              <a:latin typeface="Arial" pitchFamily="34" charset="0"/>
              <a:cs typeface="Arial" pitchFamily="34" charset="0"/>
            </a:endParaRPr>
          </a:p>
        </p:txBody>
      </p:sp>
      <p:sp>
        <p:nvSpPr>
          <p:cNvPr id="15" name="Rectangle 91">
            <a:extLst>
              <a:ext uri="{FF2B5EF4-FFF2-40B4-BE49-F238E27FC236}">
                <a16:creationId xmlns:a16="http://schemas.microsoft.com/office/drawing/2014/main" id="{8EFBE950-A463-461C-B5F9-420AA099EDCD}"/>
              </a:ext>
            </a:extLst>
          </p:cNvPr>
          <p:cNvSpPr/>
          <p:nvPr/>
        </p:nvSpPr>
        <p:spPr>
          <a:xfrm>
            <a:off x="7790251" y="3404619"/>
            <a:ext cx="1622519" cy="212365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CH" sz="1800" b="1" i="0" u="none" strike="noStrike" kern="0" cap="none" spc="0" normalizeH="0" baseline="0" noProof="0" dirty="0">
                <a:ln>
                  <a:noFill/>
                </a:ln>
                <a:solidFill>
                  <a:schemeClr val="accent6"/>
                </a:solidFill>
                <a:effectLst/>
                <a:uLnTx/>
                <a:uFillTx/>
                <a:latin typeface="Arial" pitchFamily="34" charset="0"/>
                <a:ea typeface="+mn-ea"/>
                <a:cs typeface="Arial" pitchFamily="34" charset="0"/>
              </a:rPr>
              <a:t>Feierliche Übergabe</a:t>
            </a:r>
          </a:p>
          <a:p>
            <a:pPr lvl="0" algn="ctr">
              <a:defRPr/>
            </a:pPr>
            <a:endParaRPr lang="de-CH" sz="1600" kern="0" dirty="0">
              <a:solidFill>
                <a:prstClr val="black">
                  <a:lumMod val="50000"/>
                  <a:lumOff val="50000"/>
                </a:prstClr>
              </a:solidFill>
              <a:latin typeface="Arial" pitchFamily="34" charset="0"/>
              <a:cs typeface="Arial" pitchFamily="34" charset="0"/>
            </a:endParaRPr>
          </a:p>
          <a:p>
            <a:pPr lvl="0" algn="ctr">
              <a:defRPr/>
            </a:pPr>
            <a:r>
              <a:rPr lang="de-CH" sz="1600" kern="0" dirty="0">
                <a:solidFill>
                  <a:prstClr val="black">
                    <a:lumMod val="50000"/>
                    <a:lumOff val="50000"/>
                  </a:prstClr>
                </a:solidFill>
                <a:latin typeface="Arial" pitchFamily="34" charset="0"/>
                <a:cs typeface="Arial" pitchFamily="34" charset="0"/>
              </a:rPr>
              <a:t>Leitbild wird an alle Mitarbeitenden für Umsetzung übergeben</a:t>
            </a:r>
            <a:endParaRPr lang="de-CH" sz="1600" dirty="0">
              <a:solidFill>
                <a:prstClr val="black">
                  <a:lumMod val="50000"/>
                  <a:lumOff val="50000"/>
                </a:prstClr>
              </a:solidFill>
              <a:latin typeface="Arial" pitchFamily="34" charset="0"/>
              <a:cs typeface="Arial" pitchFamily="34" charset="0"/>
            </a:endParaRPr>
          </a:p>
        </p:txBody>
      </p:sp>
      <p:grpSp>
        <p:nvGrpSpPr>
          <p:cNvPr id="50" name="Gruppieren 49">
            <a:extLst>
              <a:ext uri="{FF2B5EF4-FFF2-40B4-BE49-F238E27FC236}">
                <a16:creationId xmlns:a16="http://schemas.microsoft.com/office/drawing/2014/main" id="{A6B0B91D-1EEE-4ECB-A17D-B52CCFE4F3C3}"/>
              </a:ext>
            </a:extLst>
          </p:cNvPr>
          <p:cNvGrpSpPr/>
          <p:nvPr/>
        </p:nvGrpSpPr>
        <p:grpSpPr>
          <a:xfrm>
            <a:off x="2057088" y="1303338"/>
            <a:ext cx="1780314" cy="1979748"/>
            <a:chOff x="2239258" y="2993483"/>
            <a:chExt cx="1780314" cy="1979748"/>
          </a:xfrm>
        </p:grpSpPr>
        <p:cxnSp>
          <p:nvCxnSpPr>
            <p:cNvPr id="7" name="Straight Connector 61">
              <a:extLst>
                <a:ext uri="{FF2B5EF4-FFF2-40B4-BE49-F238E27FC236}">
                  <a16:creationId xmlns:a16="http://schemas.microsoft.com/office/drawing/2014/main" id="{F9C3E01D-0D38-45CC-B59E-CBBAE74FC6D9}"/>
                </a:ext>
              </a:extLst>
            </p:cNvPr>
            <p:cNvCxnSpPr>
              <a:cxnSpLocks/>
            </p:cNvCxnSpPr>
            <p:nvPr/>
          </p:nvCxnSpPr>
          <p:spPr>
            <a:xfrm>
              <a:off x="2318160" y="4973231"/>
              <a:ext cx="1648030" cy="0"/>
            </a:xfrm>
            <a:prstGeom prst="line">
              <a:avLst/>
            </a:prstGeom>
          </p:spPr>
          <p:style>
            <a:lnRef idx="1">
              <a:schemeClr val="accent6"/>
            </a:lnRef>
            <a:fillRef idx="0">
              <a:schemeClr val="accent6"/>
            </a:fillRef>
            <a:effectRef idx="0">
              <a:schemeClr val="accent6"/>
            </a:effectRef>
            <a:fontRef idx="minor">
              <a:schemeClr val="tx1"/>
            </a:fontRef>
          </p:style>
        </p:cxnSp>
        <p:sp>
          <p:nvSpPr>
            <p:cNvPr id="17" name="Diamond 93">
              <a:extLst>
                <a:ext uri="{FF2B5EF4-FFF2-40B4-BE49-F238E27FC236}">
                  <a16:creationId xmlns:a16="http://schemas.microsoft.com/office/drawing/2014/main" id="{07D2034A-6F29-4B6E-A1E1-3485BCA59291}"/>
                </a:ext>
              </a:extLst>
            </p:cNvPr>
            <p:cNvSpPr/>
            <p:nvPr/>
          </p:nvSpPr>
          <p:spPr>
            <a:xfrm>
              <a:off x="2239258" y="2993483"/>
              <a:ext cx="1780314" cy="1707487"/>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Diamond 94">
              <a:extLst>
                <a:ext uri="{FF2B5EF4-FFF2-40B4-BE49-F238E27FC236}">
                  <a16:creationId xmlns:a16="http://schemas.microsoft.com/office/drawing/2014/main" id="{1DC53913-B80E-46A4-B62E-B0556BC81550}"/>
                </a:ext>
              </a:extLst>
            </p:cNvPr>
            <p:cNvSpPr/>
            <p:nvPr/>
          </p:nvSpPr>
          <p:spPr>
            <a:xfrm>
              <a:off x="2239258" y="3117214"/>
              <a:ext cx="1780314" cy="170748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02</a:t>
              </a:r>
            </a:p>
          </p:txBody>
        </p:sp>
      </p:grpSp>
      <p:grpSp>
        <p:nvGrpSpPr>
          <p:cNvPr id="49" name="Gruppieren 48">
            <a:extLst>
              <a:ext uri="{FF2B5EF4-FFF2-40B4-BE49-F238E27FC236}">
                <a16:creationId xmlns:a16="http://schemas.microsoft.com/office/drawing/2014/main" id="{8A3D9638-5839-461D-9B98-E56C4999BFB1}"/>
              </a:ext>
            </a:extLst>
          </p:cNvPr>
          <p:cNvGrpSpPr/>
          <p:nvPr/>
        </p:nvGrpSpPr>
        <p:grpSpPr>
          <a:xfrm>
            <a:off x="103610" y="1303338"/>
            <a:ext cx="1843950" cy="1967349"/>
            <a:chOff x="45235" y="3005882"/>
            <a:chExt cx="1843950" cy="1967349"/>
          </a:xfrm>
        </p:grpSpPr>
        <p:cxnSp>
          <p:nvCxnSpPr>
            <p:cNvPr id="6" name="Straight Connector 53">
              <a:extLst>
                <a:ext uri="{FF2B5EF4-FFF2-40B4-BE49-F238E27FC236}">
                  <a16:creationId xmlns:a16="http://schemas.microsoft.com/office/drawing/2014/main" id="{E6285060-D901-40FA-AE6F-88844A6EEEA7}"/>
                </a:ext>
              </a:extLst>
            </p:cNvPr>
            <p:cNvCxnSpPr>
              <a:cxnSpLocks/>
            </p:cNvCxnSpPr>
            <p:nvPr/>
          </p:nvCxnSpPr>
          <p:spPr>
            <a:xfrm>
              <a:off x="45235" y="4973231"/>
              <a:ext cx="164803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Diamond 93">
              <a:extLst>
                <a:ext uri="{FF2B5EF4-FFF2-40B4-BE49-F238E27FC236}">
                  <a16:creationId xmlns:a16="http://schemas.microsoft.com/office/drawing/2014/main" id="{AB374F31-A7E2-4955-AAFB-ABFAED92CE76}"/>
                </a:ext>
              </a:extLst>
            </p:cNvPr>
            <p:cNvSpPr/>
            <p:nvPr/>
          </p:nvSpPr>
          <p:spPr>
            <a:xfrm>
              <a:off x="108871" y="3005882"/>
              <a:ext cx="1780314" cy="1707487"/>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Diamond 94">
              <a:extLst>
                <a:ext uri="{FF2B5EF4-FFF2-40B4-BE49-F238E27FC236}">
                  <a16:creationId xmlns:a16="http://schemas.microsoft.com/office/drawing/2014/main" id="{74D9914A-441C-45DA-92FE-E4E0C189F056}"/>
                </a:ext>
              </a:extLst>
            </p:cNvPr>
            <p:cNvSpPr/>
            <p:nvPr/>
          </p:nvSpPr>
          <p:spPr>
            <a:xfrm>
              <a:off x="108871" y="3129613"/>
              <a:ext cx="1780314" cy="1707487"/>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01</a:t>
              </a:r>
            </a:p>
          </p:txBody>
        </p:sp>
      </p:grpSp>
      <p:grpSp>
        <p:nvGrpSpPr>
          <p:cNvPr id="51" name="Gruppieren 50">
            <a:extLst>
              <a:ext uri="{FF2B5EF4-FFF2-40B4-BE49-F238E27FC236}">
                <a16:creationId xmlns:a16="http://schemas.microsoft.com/office/drawing/2014/main" id="{7DB2AA97-75D4-4944-A287-1415E439BECC}"/>
              </a:ext>
            </a:extLst>
          </p:cNvPr>
          <p:cNvGrpSpPr/>
          <p:nvPr/>
        </p:nvGrpSpPr>
        <p:grpSpPr>
          <a:xfrm>
            <a:off x="3946930" y="1303338"/>
            <a:ext cx="1843950" cy="1967349"/>
            <a:chOff x="4591591" y="2680854"/>
            <a:chExt cx="1843950" cy="1967349"/>
          </a:xfrm>
        </p:grpSpPr>
        <p:cxnSp>
          <p:nvCxnSpPr>
            <p:cNvPr id="40" name="Straight Connector 53">
              <a:extLst>
                <a:ext uri="{FF2B5EF4-FFF2-40B4-BE49-F238E27FC236}">
                  <a16:creationId xmlns:a16="http://schemas.microsoft.com/office/drawing/2014/main" id="{897AF972-8B61-4D1B-9881-D696DB1F26E3}"/>
                </a:ext>
              </a:extLst>
            </p:cNvPr>
            <p:cNvCxnSpPr>
              <a:cxnSpLocks/>
            </p:cNvCxnSpPr>
            <p:nvPr/>
          </p:nvCxnSpPr>
          <p:spPr>
            <a:xfrm>
              <a:off x="4591591" y="4648203"/>
              <a:ext cx="1648030"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Diamond 93">
              <a:extLst>
                <a:ext uri="{FF2B5EF4-FFF2-40B4-BE49-F238E27FC236}">
                  <a16:creationId xmlns:a16="http://schemas.microsoft.com/office/drawing/2014/main" id="{907E39F3-BD66-4DA7-800B-5CB8DF2402E6}"/>
                </a:ext>
              </a:extLst>
            </p:cNvPr>
            <p:cNvSpPr/>
            <p:nvPr/>
          </p:nvSpPr>
          <p:spPr>
            <a:xfrm>
              <a:off x="4655227" y="2680854"/>
              <a:ext cx="1780314" cy="1707487"/>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Diamond 94">
              <a:extLst>
                <a:ext uri="{FF2B5EF4-FFF2-40B4-BE49-F238E27FC236}">
                  <a16:creationId xmlns:a16="http://schemas.microsoft.com/office/drawing/2014/main" id="{31A8938F-BE31-4FF4-9231-4309488B04DC}"/>
                </a:ext>
              </a:extLst>
            </p:cNvPr>
            <p:cNvSpPr/>
            <p:nvPr/>
          </p:nvSpPr>
          <p:spPr>
            <a:xfrm>
              <a:off x="4655227" y="2804585"/>
              <a:ext cx="1780314" cy="1707487"/>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03</a:t>
              </a:r>
            </a:p>
          </p:txBody>
        </p:sp>
      </p:grpSp>
      <p:grpSp>
        <p:nvGrpSpPr>
          <p:cNvPr id="52" name="Gruppieren 51">
            <a:extLst>
              <a:ext uri="{FF2B5EF4-FFF2-40B4-BE49-F238E27FC236}">
                <a16:creationId xmlns:a16="http://schemas.microsoft.com/office/drawing/2014/main" id="{DA2E3109-EE39-4C3A-8841-B2A9C78858CC}"/>
              </a:ext>
            </a:extLst>
          </p:cNvPr>
          <p:cNvGrpSpPr/>
          <p:nvPr/>
        </p:nvGrpSpPr>
        <p:grpSpPr>
          <a:xfrm>
            <a:off x="5900408" y="1303338"/>
            <a:ext cx="1780314" cy="1979748"/>
            <a:chOff x="7020302" y="2765557"/>
            <a:chExt cx="1780314" cy="1979748"/>
          </a:xfrm>
        </p:grpSpPr>
        <p:cxnSp>
          <p:nvCxnSpPr>
            <p:cNvPr id="43" name="Straight Connector 61">
              <a:extLst>
                <a:ext uri="{FF2B5EF4-FFF2-40B4-BE49-F238E27FC236}">
                  <a16:creationId xmlns:a16="http://schemas.microsoft.com/office/drawing/2014/main" id="{48ECFCB0-0DDA-4CA5-95B8-89C3F4F98D39}"/>
                </a:ext>
              </a:extLst>
            </p:cNvPr>
            <p:cNvCxnSpPr>
              <a:cxnSpLocks/>
            </p:cNvCxnSpPr>
            <p:nvPr/>
          </p:nvCxnSpPr>
          <p:spPr>
            <a:xfrm>
              <a:off x="7099204" y="4745305"/>
              <a:ext cx="1648030" cy="0"/>
            </a:xfrm>
            <a:prstGeom prst="line">
              <a:avLst/>
            </a:prstGeom>
          </p:spPr>
          <p:style>
            <a:lnRef idx="1">
              <a:schemeClr val="accent6"/>
            </a:lnRef>
            <a:fillRef idx="0">
              <a:schemeClr val="accent6"/>
            </a:fillRef>
            <a:effectRef idx="0">
              <a:schemeClr val="accent6"/>
            </a:effectRef>
            <a:fontRef idx="minor">
              <a:schemeClr val="tx1"/>
            </a:fontRef>
          </p:style>
        </p:cxnSp>
        <p:sp>
          <p:nvSpPr>
            <p:cNvPr id="44" name="Diamond 93">
              <a:extLst>
                <a:ext uri="{FF2B5EF4-FFF2-40B4-BE49-F238E27FC236}">
                  <a16:creationId xmlns:a16="http://schemas.microsoft.com/office/drawing/2014/main" id="{FF2236AF-FB4C-494D-9F16-6ECAD02F5137}"/>
                </a:ext>
              </a:extLst>
            </p:cNvPr>
            <p:cNvSpPr/>
            <p:nvPr/>
          </p:nvSpPr>
          <p:spPr>
            <a:xfrm>
              <a:off x="7020302" y="2765557"/>
              <a:ext cx="1780314" cy="1707487"/>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Diamond 94">
              <a:extLst>
                <a:ext uri="{FF2B5EF4-FFF2-40B4-BE49-F238E27FC236}">
                  <a16:creationId xmlns:a16="http://schemas.microsoft.com/office/drawing/2014/main" id="{BA100BB9-492C-4762-9558-B02CB531301B}"/>
                </a:ext>
              </a:extLst>
            </p:cNvPr>
            <p:cNvSpPr/>
            <p:nvPr/>
          </p:nvSpPr>
          <p:spPr>
            <a:xfrm>
              <a:off x="7020302" y="2889288"/>
              <a:ext cx="1780314" cy="170748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04</a:t>
              </a:r>
            </a:p>
          </p:txBody>
        </p:sp>
      </p:grpSp>
      <p:grpSp>
        <p:nvGrpSpPr>
          <p:cNvPr id="53" name="Gruppieren 52">
            <a:extLst>
              <a:ext uri="{FF2B5EF4-FFF2-40B4-BE49-F238E27FC236}">
                <a16:creationId xmlns:a16="http://schemas.microsoft.com/office/drawing/2014/main" id="{2151532A-FB60-4206-8CDD-E7AC64FE4E42}"/>
              </a:ext>
            </a:extLst>
          </p:cNvPr>
          <p:cNvGrpSpPr/>
          <p:nvPr/>
        </p:nvGrpSpPr>
        <p:grpSpPr>
          <a:xfrm>
            <a:off x="7790251" y="1303338"/>
            <a:ext cx="1843950" cy="1967349"/>
            <a:chOff x="9212712" y="2420560"/>
            <a:chExt cx="1843950" cy="1967349"/>
          </a:xfrm>
        </p:grpSpPr>
        <p:cxnSp>
          <p:nvCxnSpPr>
            <p:cNvPr id="46" name="Straight Connector 53">
              <a:extLst>
                <a:ext uri="{FF2B5EF4-FFF2-40B4-BE49-F238E27FC236}">
                  <a16:creationId xmlns:a16="http://schemas.microsoft.com/office/drawing/2014/main" id="{3B9905F7-68B7-466D-82BF-E1D09E3556C0}"/>
                </a:ext>
              </a:extLst>
            </p:cNvPr>
            <p:cNvCxnSpPr>
              <a:cxnSpLocks/>
            </p:cNvCxnSpPr>
            <p:nvPr/>
          </p:nvCxnSpPr>
          <p:spPr>
            <a:xfrm>
              <a:off x="9212712" y="4387909"/>
              <a:ext cx="164803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Diamond 93">
              <a:extLst>
                <a:ext uri="{FF2B5EF4-FFF2-40B4-BE49-F238E27FC236}">
                  <a16:creationId xmlns:a16="http://schemas.microsoft.com/office/drawing/2014/main" id="{BAC32BF4-C8F4-454E-B3F2-58521DA6B435}"/>
                </a:ext>
              </a:extLst>
            </p:cNvPr>
            <p:cNvSpPr/>
            <p:nvPr/>
          </p:nvSpPr>
          <p:spPr>
            <a:xfrm>
              <a:off x="9276348" y="2420560"/>
              <a:ext cx="1780314" cy="1707487"/>
            </a:xfrm>
            <a:prstGeom prst="diamon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Diamond 94">
              <a:extLst>
                <a:ext uri="{FF2B5EF4-FFF2-40B4-BE49-F238E27FC236}">
                  <a16:creationId xmlns:a16="http://schemas.microsoft.com/office/drawing/2014/main" id="{1A103A67-DF0B-4D2C-8E55-B8187792890E}"/>
                </a:ext>
              </a:extLst>
            </p:cNvPr>
            <p:cNvSpPr/>
            <p:nvPr/>
          </p:nvSpPr>
          <p:spPr>
            <a:xfrm>
              <a:off x="9276348" y="2544291"/>
              <a:ext cx="1780314" cy="1707487"/>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05</a:t>
              </a:r>
            </a:p>
          </p:txBody>
        </p:sp>
      </p:grpSp>
    </p:spTree>
    <p:extLst>
      <p:ext uri="{BB962C8B-B14F-4D97-AF65-F5344CB8AC3E}">
        <p14:creationId xmlns:p14="http://schemas.microsoft.com/office/powerpoint/2010/main" val="23826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4AA3E-5FF6-594D-A9ED-0A96316FEF42}"/>
              </a:ext>
            </a:extLst>
          </p:cNvPr>
          <p:cNvSpPr>
            <a:spLocks noGrp="1"/>
          </p:cNvSpPr>
          <p:nvPr>
            <p:ph type="title"/>
          </p:nvPr>
        </p:nvSpPr>
        <p:spPr/>
        <p:txBody>
          <a:bodyPr/>
          <a:lstStyle/>
          <a:p>
            <a:r>
              <a:rPr lang="de-DE" dirty="0"/>
              <a:t>Agenda</a:t>
            </a:r>
          </a:p>
        </p:txBody>
      </p:sp>
      <p:sp>
        <p:nvSpPr>
          <p:cNvPr id="3" name="Textplatzhalter 2">
            <a:extLst>
              <a:ext uri="{FF2B5EF4-FFF2-40B4-BE49-F238E27FC236}">
                <a16:creationId xmlns:a16="http://schemas.microsoft.com/office/drawing/2014/main" id="{85BF80F5-AAA2-2746-A380-AD8D17466913}"/>
              </a:ext>
            </a:extLst>
          </p:cNvPr>
          <p:cNvSpPr>
            <a:spLocks noGrp="1"/>
          </p:cNvSpPr>
          <p:nvPr>
            <p:ph type="body" idx="1"/>
          </p:nvPr>
        </p:nvSpPr>
        <p:spPr/>
        <p:txBody>
          <a:bodyPr/>
          <a:lstStyle/>
          <a:p>
            <a:pPr marL="457200" indent="-457200">
              <a:buFont typeface="+mj-lt"/>
              <a:buAutoNum type="arabicPeriod"/>
            </a:pPr>
            <a:r>
              <a:rPr lang="de-CH" dirty="0">
                <a:solidFill>
                  <a:schemeClr val="bg1">
                    <a:lumMod val="65000"/>
                  </a:schemeClr>
                </a:solidFill>
              </a:rPr>
              <a:t>Aufbau Projekt</a:t>
            </a:r>
          </a:p>
          <a:p>
            <a:pPr marL="457200" indent="-457200">
              <a:buFont typeface="+mj-lt"/>
              <a:buAutoNum type="arabicPeriod"/>
            </a:pPr>
            <a:r>
              <a:rPr lang="de-CH" dirty="0"/>
              <a:t>Einleitung Leitbild- und Strategieverständnis</a:t>
            </a:r>
          </a:p>
          <a:p>
            <a:pPr marL="457200" indent="-457200">
              <a:buFont typeface="+mj-lt"/>
              <a:buAutoNum type="arabicPeriod"/>
            </a:pPr>
            <a:r>
              <a:rPr lang="de-CH" dirty="0">
                <a:solidFill>
                  <a:schemeClr val="bg1">
                    <a:lumMod val="65000"/>
                  </a:schemeClr>
                </a:solidFill>
              </a:rPr>
              <a:t>Interne Schulanalyse</a:t>
            </a:r>
          </a:p>
          <a:p>
            <a:pPr marL="457200" indent="-457200">
              <a:buFont typeface="+mj-lt"/>
              <a:buAutoNum type="arabicPeriod"/>
            </a:pPr>
            <a:r>
              <a:rPr lang="de-CH" dirty="0">
                <a:solidFill>
                  <a:schemeClr val="bg1">
                    <a:lumMod val="65000"/>
                  </a:schemeClr>
                </a:solidFill>
              </a:rPr>
              <a:t>Externe Umfeldanalyse</a:t>
            </a:r>
          </a:p>
          <a:p>
            <a:pPr marL="457200" indent="-457200">
              <a:buFont typeface="+mj-lt"/>
              <a:buAutoNum type="arabicPeriod"/>
            </a:pPr>
            <a:r>
              <a:rPr lang="de-CH" dirty="0">
                <a:solidFill>
                  <a:schemeClr val="bg1">
                    <a:lumMod val="65000"/>
                  </a:schemeClr>
                </a:solidFill>
              </a:rPr>
              <a:t>Ableitung Herausforderungen und Massnahmen</a:t>
            </a:r>
          </a:p>
          <a:p>
            <a:pPr marL="457200" indent="-457200">
              <a:buFont typeface="+mj-lt"/>
              <a:buAutoNum type="arabicPeriod"/>
            </a:pPr>
            <a:r>
              <a:rPr lang="de-CH" dirty="0">
                <a:solidFill>
                  <a:schemeClr val="bg1">
                    <a:lumMod val="65000"/>
                  </a:schemeClr>
                </a:solidFill>
              </a:rPr>
              <a:t>Ableitung Leitbild und strategischer Bausteine</a:t>
            </a:r>
          </a:p>
          <a:p>
            <a:pPr marL="457200" indent="-457200">
              <a:buFont typeface="+mj-lt"/>
              <a:buAutoNum type="arabicPeriod"/>
            </a:pPr>
            <a:r>
              <a:rPr lang="de-CH" dirty="0">
                <a:solidFill>
                  <a:schemeClr val="bg1">
                    <a:lumMod val="65000"/>
                  </a:schemeClr>
                </a:solidFill>
              </a:rPr>
              <a:t>Das Leitbild zum Leben erwecken</a:t>
            </a:r>
          </a:p>
        </p:txBody>
      </p:sp>
    </p:spTree>
    <p:extLst>
      <p:ext uri="{BB962C8B-B14F-4D97-AF65-F5344CB8AC3E}">
        <p14:creationId xmlns:p14="http://schemas.microsoft.com/office/powerpoint/2010/main" val="377468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Einordnung der Begrifflichkeiten</a:t>
            </a:r>
          </a:p>
        </p:txBody>
      </p:sp>
      <p:sp>
        <p:nvSpPr>
          <p:cNvPr id="4" name="Gleichschenkliges Dreieck 6">
            <a:extLst>
              <a:ext uri="{FF2B5EF4-FFF2-40B4-BE49-F238E27FC236}">
                <a16:creationId xmlns:a16="http://schemas.microsoft.com/office/drawing/2014/main" id="{85088AC2-F453-9349-8877-572BB7F01CFA}"/>
              </a:ext>
            </a:extLst>
          </p:cNvPr>
          <p:cNvSpPr/>
          <p:nvPr/>
        </p:nvSpPr>
        <p:spPr>
          <a:xfrm>
            <a:off x="2698633" y="1407555"/>
            <a:ext cx="4464498" cy="4895850"/>
          </a:xfrm>
          <a:prstGeom prst="triangle">
            <a:avLst/>
          </a:prstGeom>
          <a:solidFill>
            <a:srgbClr val="98B954"/>
          </a:solidFill>
          <a:ln>
            <a:solidFill>
              <a:srgbClr val="98B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abgerundete Ecken 7">
            <a:extLst>
              <a:ext uri="{FF2B5EF4-FFF2-40B4-BE49-F238E27FC236}">
                <a16:creationId xmlns:a16="http://schemas.microsoft.com/office/drawing/2014/main" id="{ADAA608D-24A7-9C4E-B919-407D373C737C}"/>
              </a:ext>
            </a:extLst>
          </p:cNvPr>
          <p:cNvSpPr/>
          <p:nvPr/>
        </p:nvSpPr>
        <p:spPr>
          <a:xfrm>
            <a:off x="3094678" y="1710470"/>
            <a:ext cx="3672408" cy="1045230"/>
          </a:xfrm>
          <a:prstGeom prst="roundRect">
            <a:avLst/>
          </a:prstGeom>
          <a:solidFill>
            <a:srgbClr val="FFFFFF">
              <a:alpha val="85098"/>
            </a:srgbClr>
          </a:solidFill>
          <a:ln>
            <a:solidFill>
              <a:srgbClr val="98B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Normative Ebene</a:t>
            </a:r>
          </a:p>
        </p:txBody>
      </p:sp>
      <p:sp>
        <p:nvSpPr>
          <p:cNvPr id="6" name="Rechteck: abgerundete Ecken 8">
            <a:extLst>
              <a:ext uri="{FF2B5EF4-FFF2-40B4-BE49-F238E27FC236}">
                <a16:creationId xmlns:a16="http://schemas.microsoft.com/office/drawing/2014/main" id="{9AE3B5A5-1D52-7749-B047-32F4072C05F2}"/>
              </a:ext>
            </a:extLst>
          </p:cNvPr>
          <p:cNvSpPr/>
          <p:nvPr/>
        </p:nvSpPr>
        <p:spPr>
          <a:xfrm>
            <a:off x="3094678" y="3355033"/>
            <a:ext cx="3672408" cy="1045230"/>
          </a:xfrm>
          <a:prstGeom prst="roundRect">
            <a:avLst/>
          </a:prstGeom>
          <a:solidFill>
            <a:srgbClr val="FFFFFF">
              <a:alpha val="85098"/>
            </a:srgbClr>
          </a:solidFill>
          <a:ln>
            <a:solidFill>
              <a:srgbClr val="98B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Strategische Ebene</a:t>
            </a:r>
          </a:p>
        </p:txBody>
      </p:sp>
      <p:sp>
        <p:nvSpPr>
          <p:cNvPr id="7" name="Rechteck: abgerundete Ecken 9">
            <a:extLst>
              <a:ext uri="{FF2B5EF4-FFF2-40B4-BE49-F238E27FC236}">
                <a16:creationId xmlns:a16="http://schemas.microsoft.com/office/drawing/2014/main" id="{15300341-AF80-E149-9D69-FE095BA2C7D7}"/>
              </a:ext>
            </a:extLst>
          </p:cNvPr>
          <p:cNvSpPr/>
          <p:nvPr/>
        </p:nvSpPr>
        <p:spPr>
          <a:xfrm>
            <a:off x="3094678" y="4999596"/>
            <a:ext cx="3672408" cy="1045230"/>
          </a:xfrm>
          <a:prstGeom prst="roundRect">
            <a:avLst/>
          </a:prstGeom>
          <a:solidFill>
            <a:srgbClr val="FFFFFF">
              <a:alpha val="85098"/>
            </a:srgbClr>
          </a:solidFill>
          <a:ln>
            <a:solidFill>
              <a:srgbClr val="98B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Operative Ebene</a:t>
            </a:r>
          </a:p>
        </p:txBody>
      </p:sp>
      <p:cxnSp>
        <p:nvCxnSpPr>
          <p:cNvPr id="9" name="Gerader Verbinder 12">
            <a:extLst>
              <a:ext uri="{FF2B5EF4-FFF2-40B4-BE49-F238E27FC236}">
                <a16:creationId xmlns:a16="http://schemas.microsoft.com/office/drawing/2014/main" id="{7A07B84E-BE04-FD4A-ABD2-8C0F375937D1}"/>
              </a:ext>
            </a:extLst>
          </p:cNvPr>
          <p:cNvCxnSpPr/>
          <p:nvPr/>
        </p:nvCxnSpPr>
        <p:spPr>
          <a:xfrm>
            <a:off x="267157" y="4671455"/>
            <a:ext cx="9396000" cy="0"/>
          </a:xfrm>
          <a:prstGeom prst="line">
            <a:avLst/>
          </a:prstGeom>
          <a:ln>
            <a:solidFill>
              <a:srgbClr val="98B954"/>
            </a:solidFill>
          </a:ln>
        </p:spPr>
        <p:style>
          <a:lnRef idx="1">
            <a:schemeClr val="accent1"/>
          </a:lnRef>
          <a:fillRef idx="0">
            <a:schemeClr val="accent1"/>
          </a:fillRef>
          <a:effectRef idx="0">
            <a:schemeClr val="accent1"/>
          </a:effectRef>
          <a:fontRef idx="minor">
            <a:schemeClr val="tx1"/>
          </a:fontRef>
        </p:style>
      </p:cxnSp>
      <p:cxnSp>
        <p:nvCxnSpPr>
          <p:cNvPr id="10" name="Gerader Verbinder 13">
            <a:extLst>
              <a:ext uri="{FF2B5EF4-FFF2-40B4-BE49-F238E27FC236}">
                <a16:creationId xmlns:a16="http://schemas.microsoft.com/office/drawing/2014/main" id="{CF591F0A-5A6F-0940-A385-877E0E5ACC43}"/>
              </a:ext>
            </a:extLst>
          </p:cNvPr>
          <p:cNvCxnSpPr/>
          <p:nvPr/>
        </p:nvCxnSpPr>
        <p:spPr>
          <a:xfrm>
            <a:off x="267157" y="3039505"/>
            <a:ext cx="9396000" cy="0"/>
          </a:xfrm>
          <a:prstGeom prst="line">
            <a:avLst/>
          </a:prstGeom>
          <a:ln>
            <a:solidFill>
              <a:srgbClr val="98B954"/>
            </a:solidFill>
          </a:ln>
        </p:spPr>
        <p:style>
          <a:lnRef idx="1">
            <a:schemeClr val="accent1"/>
          </a:lnRef>
          <a:fillRef idx="0">
            <a:schemeClr val="accent1"/>
          </a:fillRef>
          <a:effectRef idx="0">
            <a:schemeClr val="accent1"/>
          </a:effectRef>
          <a:fontRef idx="minor">
            <a:schemeClr val="tx1"/>
          </a:fontRef>
        </p:style>
      </p:cxnSp>
      <p:cxnSp>
        <p:nvCxnSpPr>
          <p:cNvPr id="11" name="Gerader Verbinder 14">
            <a:extLst>
              <a:ext uri="{FF2B5EF4-FFF2-40B4-BE49-F238E27FC236}">
                <a16:creationId xmlns:a16="http://schemas.microsoft.com/office/drawing/2014/main" id="{DEC6F1E3-D550-864D-A4BB-33B14FCA7E7D}"/>
              </a:ext>
            </a:extLst>
          </p:cNvPr>
          <p:cNvCxnSpPr/>
          <p:nvPr/>
        </p:nvCxnSpPr>
        <p:spPr>
          <a:xfrm>
            <a:off x="267157" y="1407555"/>
            <a:ext cx="9396000" cy="0"/>
          </a:xfrm>
          <a:prstGeom prst="line">
            <a:avLst/>
          </a:prstGeom>
          <a:ln>
            <a:solidFill>
              <a:srgbClr val="98B954"/>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6DDBA975-1B3C-7C4A-AB30-D58AF50241AB}"/>
              </a:ext>
            </a:extLst>
          </p:cNvPr>
          <p:cNvSpPr txBox="1"/>
          <p:nvPr/>
        </p:nvSpPr>
        <p:spPr>
          <a:xfrm>
            <a:off x="222926" y="1647411"/>
            <a:ext cx="3529536" cy="1200329"/>
          </a:xfrm>
          <a:prstGeom prst="rect">
            <a:avLst/>
          </a:prstGeom>
          <a:noFill/>
        </p:spPr>
        <p:txBody>
          <a:bodyPr wrap="square" rtlCol="0">
            <a:spAutoFit/>
          </a:bodyPr>
          <a:lstStyle/>
          <a:p>
            <a:r>
              <a:rPr lang="de-CH" dirty="0"/>
              <a:t>Vision</a:t>
            </a:r>
          </a:p>
          <a:p>
            <a:r>
              <a:rPr lang="de-CH" dirty="0"/>
              <a:t>Mission</a:t>
            </a:r>
          </a:p>
          <a:p>
            <a:r>
              <a:rPr lang="de-CH" dirty="0"/>
              <a:t>Normen, Werte</a:t>
            </a:r>
          </a:p>
          <a:p>
            <a:r>
              <a:rPr lang="de-CH" dirty="0"/>
              <a:t>Kultur, Leitbild</a:t>
            </a:r>
          </a:p>
        </p:txBody>
      </p:sp>
      <p:sp>
        <p:nvSpPr>
          <p:cNvPr id="13" name="Textfeld 12">
            <a:extLst>
              <a:ext uri="{FF2B5EF4-FFF2-40B4-BE49-F238E27FC236}">
                <a16:creationId xmlns:a16="http://schemas.microsoft.com/office/drawing/2014/main" id="{11AAE224-1BE2-A34A-8BE0-70FFA1695B53}"/>
              </a:ext>
            </a:extLst>
          </p:cNvPr>
          <p:cNvSpPr txBox="1"/>
          <p:nvPr/>
        </p:nvSpPr>
        <p:spPr>
          <a:xfrm>
            <a:off x="222926" y="3436578"/>
            <a:ext cx="3529536" cy="923330"/>
          </a:xfrm>
          <a:prstGeom prst="rect">
            <a:avLst/>
          </a:prstGeom>
          <a:noFill/>
        </p:spPr>
        <p:txBody>
          <a:bodyPr wrap="square" rtlCol="0">
            <a:spAutoFit/>
          </a:bodyPr>
          <a:lstStyle/>
          <a:p>
            <a:r>
              <a:rPr lang="de-CH" dirty="0"/>
              <a:t>Strategie</a:t>
            </a:r>
          </a:p>
          <a:p>
            <a:r>
              <a:rPr lang="de-CH" dirty="0"/>
              <a:t>Strategische Ziele</a:t>
            </a:r>
          </a:p>
          <a:p>
            <a:r>
              <a:rPr lang="de-CH" dirty="0"/>
              <a:t>Unternehmen</a:t>
            </a:r>
          </a:p>
        </p:txBody>
      </p:sp>
      <p:sp>
        <p:nvSpPr>
          <p:cNvPr id="14" name="Textfeld 13">
            <a:extLst>
              <a:ext uri="{FF2B5EF4-FFF2-40B4-BE49-F238E27FC236}">
                <a16:creationId xmlns:a16="http://schemas.microsoft.com/office/drawing/2014/main" id="{08A64FD3-E081-5745-8078-9EDA9C31949F}"/>
              </a:ext>
            </a:extLst>
          </p:cNvPr>
          <p:cNvSpPr txBox="1"/>
          <p:nvPr/>
        </p:nvSpPr>
        <p:spPr>
          <a:xfrm>
            <a:off x="222926" y="5079988"/>
            <a:ext cx="3529536" cy="923330"/>
          </a:xfrm>
          <a:prstGeom prst="rect">
            <a:avLst/>
          </a:prstGeom>
          <a:noFill/>
        </p:spPr>
        <p:txBody>
          <a:bodyPr wrap="square" rtlCol="0">
            <a:spAutoFit/>
          </a:bodyPr>
          <a:lstStyle/>
          <a:p>
            <a:r>
              <a:rPr lang="de-CH" dirty="0"/>
              <a:t>Operation</a:t>
            </a:r>
          </a:p>
          <a:p>
            <a:r>
              <a:rPr lang="de-CH" dirty="0"/>
              <a:t>Operative Ziele</a:t>
            </a:r>
          </a:p>
          <a:p>
            <a:r>
              <a:rPr lang="de-CH" dirty="0"/>
              <a:t>Unternehmen</a:t>
            </a:r>
          </a:p>
        </p:txBody>
      </p:sp>
      <p:sp>
        <p:nvSpPr>
          <p:cNvPr id="15" name="Textfeld 14">
            <a:extLst>
              <a:ext uri="{FF2B5EF4-FFF2-40B4-BE49-F238E27FC236}">
                <a16:creationId xmlns:a16="http://schemas.microsoft.com/office/drawing/2014/main" id="{8EDB19EC-E983-BB4B-A2F2-F29B8EC78A26}"/>
              </a:ext>
            </a:extLst>
          </p:cNvPr>
          <p:cNvSpPr txBox="1"/>
          <p:nvPr/>
        </p:nvSpPr>
        <p:spPr>
          <a:xfrm>
            <a:off x="7119264" y="1780394"/>
            <a:ext cx="3529536" cy="923330"/>
          </a:xfrm>
          <a:prstGeom prst="rect">
            <a:avLst/>
          </a:prstGeom>
          <a:noFill/>
        </p:spPr>
        <p:txBody>
          <a:bodyPr wrap="square" rtlCol="0">
            <a:spAutoFit/>
          </a:bodyPr>
          <a:lstStyle/>
          <a:p>
            <a:r>
              <a:rPr lang="de-CH" dirty="0"/>
              <a:t>Wohin gehen wir?</a:t>
            </a:r>
          </a:p>
          <a:p>
            <a:r>
              <a:rPr lang="de-CH" dirty="0"/>
              <a:t>Wozu sind wir da?</a:t>
            </a:r>
          </a:p>
          <a:p>
            <a:r>
              <a:rPr lang="de-CH" dirty="0"/>
              <a:t>Woran glauben wir?</a:t>
            </a:r>
          </a:p>
        </p:txBody>
      </p:sp>
      <p:sp>
        <p:nvSpPr>
          <p:cNvPr id="16" name="Textfeld 15">
            <a:extLst>
              <a:ext uri="{FF2B5EF4-FFF2-40B4-BE49-F238E27FC236}">
                <a16:creationId xmlns:a16="http://schemas.microsoft.com/office/drawing/2014/main" id="{6835297A-F108-0041-BF0F-9D024EB727F9}"/>
              </a:ext>
            </a:extLst>
          </p:cNvPr>
          <p:cNvSpPr txBox="1"/>
          <p:nvPr/>
        </p:nvSpPr>
        <p:spPr>
          <a:xfrm>
            <a:off x="7119264" y="3138862"/>
            <a:ext cx="2792224" cy="1477328"/>
          </a:xfrm>
          <a:prstGeom prst="rect">
            <a:avLst/>
          </a:prstGeom>
          <a:noFill/>
        </p:spPr>
        <p:txBody>
          <a:bodyPr wrap="square" rtlCol="0">
            <a:spAutoFit/>
          </a:bodyPr>
          <a:lstStyle/>
          <a:p>
            <a:r>
              <a:rPr lang="de-CH" dirty="0"/>
              <a:t>Was wollen wir erreichen?</a:t>
            </a:r>
          </a:p>
          <a:p>
            <a:r>
              <a:rPr lang="de-CH" dirty="0"/>
              <a:t>Geschäftsergebnisse, Kunden-Perspektive, Produktivität, etc.</a:t>
            </a:r>
          </a:p>
        </p:txBody>
      </p:sp>
      <p:sp>
        <p:nvSpPr>
          <p:cNvPr id="17" name="Textfeld 16">
            <a:extLst>
              <a:ext uri="{FF2B5EF4-FFF2-40B4-BE49-F238E27FC236}">
                <a16:creationId xmlns:a16="http://schemas.microsoft.com/office/drawing/2014/main" id="{268FC002-633F-D54E-85E2-81C039FD77A1}"/>
              </a:ext>
            </a:extLst>
          </p:cNvPr>
          <p:cNvSpPr txBox="1"/>
          <p:nvPr/>
        </p:nvSpPr>
        <p:spPr>
          <a:xfrm>
            <a:off x="7119264" y="5047190"/>
            <a:ext cx="3151494" cy="923330"/>
          </a:xfrm>
          <a:prstGeom prst="rect">
            <a:avLst/>
          </a:prstGeom>
          <a:noFill/>
        </p:spPr>
        <p:txBody>
          <a:bodyPr wrap="square" rtlCol="0">
            <a:spAutoFit/>
          </a:bodyPr>
          <a:lstStyle/>
          <a:p>
            <a:r>
              <a:rPr lang="de-CH" dirty="0"/>
              <a:t>Welche Ziele leiten sich ab, bzgl. Leistungserstellung, Mitarbeitende, etc.?</a:t>
            </a:r>
          </a:p>
        </p:txBody>
      </p:sp>
    </p:spTree>
    <p:custDataLst>
      <p:tags r:id="rId1"/>
    </p:custDataLst>
    <p:extLst>
      <p:ext uri="{BB962C8B-B14F-4D97-AF65-F5344CB8AC3E}">
        <p14:creationId xmlns:p14="http://schemas.microsoft.com/office/powerpoint/2010/main" val="61660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EA4F1-6B68-4F4F-BC61-9243CB9A68E1}"/>
              </a:ext>
            </a:extLst>
          </p:cNvPr>
          <p:cNvSpPr>
            <a:spLocks noGrp="1"/>
          </p:cNvSpPr>
          <p:nvPr>
            <p:ph type="title"/>
          </p:nvPr>
        </p:nvSpPr>
        <p:spPr>
          <a:xfrm>
            <a:off x="272875" y="191731"/>
            <a:ext cx="9353900" cy="828291"/>
          </a:xfrm>
        </p:spPr>
        <p:txBody>
          <a:bodyPr>
            <a:normAutofit fontScale="90000"/>
          </a:bodyPr>
          <a:lstStyle/>
          <a:p>
            <a:r>
              <a:rPr lang="de-DE" dirty="0"/>
              <a:t>«Wer nicht </a:t>
            </a:r>
            <a:r>
              <a:rPr lang="de-DE" dirty="0" err="1"/>
              <a:t>weiss</a:t>
            </a:r>
            <a:r>
              <a:rPr lang="de-DE" dirty="0"/>
              <a:t> wo er hin will, darf sich nicht wundern, wenn er woanders ankommt» </a:t>
            </a:r>
          </a:p>
        </p:txBody>
      </p:sp>
      <p:pic>
        <p:nvPicPr>
          <p:cNvPr id="4" name="Grafik 3" descr="Ein Bild, das draußen, Straße, Berg, Szene enthält.&#10;&#10;Automatisch generierte Beschreibung">
            <a:extLst>
              <a:ext uri="{FF2B5EF4-FFF2-40B4-BE49-F238E27FC236}">
                <a16:creationId xmlns:a16="http://schemas.microsoft.com/office/drawing/2014/main" id="{D9519E0A-E048-3046-9AF1-69C6B3F441F9}"/>
              </a:ext>
            </a:extLst>
          </p:cNvPr>
          <p:cNvPicPr>
            <a:picLocks noChangeAspect="1"/>
          </p:cNvPicPr>
          <p:nvPr/>
        </p:nvPicPr>
        <p:blipFill rotWithShape="1">
          <a:blip r:embed="rId2">
            <a:extLst>
              <a:ext uri="{28A0092B-C50C-407E-A947-70E740481C1C}">
                <a14:useLocalDpi xmlns:a14="http://schemas.microsoft.com/office/drawing/2010/main" val="0"/>
              </a:ext>
            </a:extLst>
          </a:blip>
          <a:srcRect l="6900" r="5067"/>
          <a:stretch/>
        </p:blipFill>
        <p:spPr>
          <a:xfrm>
            <a:off x="-1" y="1143106"/>
            <a:ext cx="9920749" cy="5698142"/>
          </a:xfrm>
          <a:prstGeom prst="rect">
            <a:avLst/>
          </a:prstGeom>
        </p:spPr>
      </p:pic>
      <p:sp>
        <p:nvSpPr>
          <p:cNvPr id="5" name="Textfeld 4">
            <a:extLst>
              <a:ext uri="{FF2B5EF4-FFF2-40B4-BE49-F238E27FC236}">
                <a16:creationId xmlns:a16="http://schemas.microsoft.com/office/drawing/2014/main" id="{F3B6D43A-3DE2-AC48-9BFF-56F2CC3BA35F}"/>
              </a:ext>
            </a:extLst>
          </p:cNvPr>
          <p:cNvSpPr txBox="1"/>
          <p:nvPr/>
        </p:nvSpPr>
        <p:spPr>
          <a:xfrm>
            <a:off x="4151914" y="2552518"/>
            <a:ext cx="1296144" cy="369332"/>
          </a:xfrm>
          <a:prstGeom prst="rect">
            <a:avLst/>
          </a:prstGeom>
          <a:noFill/>
        </p:spPr>
        <p:txBody>
          <a:bodyPr wrap="square" rtlCol="0">
            <a:spAutoFit/>
          </a:bodyPr>
          <a:lstStyle/>
          <a:p>
            <a:pPr algn="ctr"/>
            <a:r>
              <a:rPr lang="de-CH" dirty="0"/>
              <a:t>Vision</a:t>
            </a:r>
          </a:p>
        </p:txBody>
      </p:sp>
      <p:sp>
        <p:nvSpPr>
          <p:cNvPr id="6" name="Textfeld 5">
            <a:extLst>
              <a:ext uri="{FF2B5EF4-FFF2-40B4-BE49-F238E27FC236}">
                <a16:creationId xmlns:a16="http://schemas.microsoft.com/office/drawing/2014/main" id="{CFD309A6-5C7D-2B47-9205-BFE58E79DA26}"/>
              </a:ext>
            </a:extLst>
          </p:cNvPr>
          <p:cNvSpPr txBox="1"/>
          <p:nvPr/>
        </p:nvSpPr>
        <p:spPr>
          <a:xfrm rot="20210359">
            <a:off x="413040" y="5338208"/>
            <a:ext cx="1296144" cy="369332"/>
          </a:xfrm>
          <a:prstGeom prst="rect">
            <a:avLst/>
          </a:prstGeom>
          <a:noFill/>
        </p:spPr>
        <p:txBody>
          <a:bodyPr wrap="square" rtlCol="0">
            <a:spAutoFit/>
          </a:bodyPr>
          <a:lstStyle/>
          <a:p>
            <a:r>
              <a:rPr lang="de-CH" dirty="0">
                <a:solidFill>
                  <a:schemeClr val="bg1"/>
                </a:solidFill>
              </a:rPr>
              <a:t>Leitbild</a:t>
            </a:r>
          </a:p>
        </p:txBody>
      </p:sp>
      <p:sp>
        <p:nvSpPr>
          <p:cNvPr id="7" name="Textfeld 6">
            <a:extLst>
              <a:ext uri="{FF2B5EF4-FFF2-40B4-BE49-F238E27FC236}">
                <a16:creationId xmlns:a16="http://schemas.microsoft.com/office/drawing/2014/main" id="{5452DC46-4749-AD4A-9B4F-758419EE0EE7}"/>
              </a:ext>
            </a:extLst>
          </p:cNvPr>
          <p:cNvSpPr txBox="1"/>
          <p:nvPr/>
        </p:nvSpPr>
        <p:spPr>
          <a:xfrm rot="1282210">
            <a:off x="8336253" y="5278194"/>
            <a:ext cx="1296144" cy="369332"/>
          </a:xfrm>
          <a:prstGeom prst="rect">
            <a:avLst/>
          </a:prstGeom>
          <a:noFill/>
        </p:spPr>
        <p:txBody>
          <a:bodyPr wrap="square" rtlCol="0">
            <a:spAutoFit/>
          </a:bodyPr>
          <a:lstStyle/>
          <a:p>
            <a:r>
              <a:rPr lang="de-CH" dirty="0">
                <a:solidFill>
                  <a:schemeClr val="bg1"/>
                </a:solidFill>
              </a:rPr>
              <a:t>Leitbild</a:t>
            </a:r>
          </a:p>
        </p:txBody>
      </p:sp>
      <p:sp>
        <p:nvSpPr>
          <p:cNvPr id="8" name="Pfeil: nach rechts 10">
            <a:extLst>
              <a:ext uri="{FF2B5EF4-FFF2-40B4-BE49-F238E27FC236}">
                <a16:creationId xmlns:a16="http://schemas.microsoft.com/office/drawing/2014/main" id="{3852795E-D189-A745-96E6-56F8580C04BA}"/>
              </a:ext>
            </a:extLst>
          </p:cNvPr>
          <p:cNvSpPr/>
          <p:nvPr/>
        </p:nvSpPr>
        <p:spPr>
          <a:xfrm rot="16355697">
            <a:off x="4589642" y="5368571"/>
            <a:ext cx="489065" cy="188578"/>
          </a:xfrm>
          <a:prstGeom prst="righ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a:extLst>
              <a:ext uri="{FF2B5EF4-FFF2-40B4-BE49-F238E27FC236}">
                <a16:creationId xmlns:a16="http://schemas.microsoft.com/office/drawing/2014/main" id="{BE010B65-39E8-404E-AF6A-7DB9E01E1B71}"/>
              </a:ext>
            </a:extLst>
          </p:cNvPr>
          <p:cNvSpPr txBox="1"/>
          <p:nvPr/>
        </p:nvSpPr>
        <p:spPr>
          <a:xfrm rot="16200000">
            <a:off x="4171355" y="6076504"/>
            <a:ext cx="1296144" cy="369332"/>
          </a:xfrm>
          <a:prstGeom prst="rect">
            <a:avLst/>
          </a:prstGeom>
          <a:noFill/>
        </p:spPr>
        <p:txBody>
          <a:bodyPr wrap="square" rtlCol="0">
            <a:spAutoFit/>
          </a:bodyPr>
          <a:lstStyle/>
          <a:p>
            <a:pPr algn="ctr"/>
            <a:r>
              <a:rPr lang="de-CH" dirty="0"/>
              <a:t>Strategie</a:t>
            </a:r>
          </a:p>
        </p:txBody>
      </p:sp>
    </p:spTree>
    <p:extLst>
      <p:ext uri="{BB962C8B-B14F-4D97-AF65-F5344CB8AC3E}">
        <p14:creationId xmlns:p14="http://schemas.microsoft.com/office/powerpoint/2010/main" val="377193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CC7CDD8-CABC-4317-A7C4-22530C79B648}"/>
              </a:ext>
            </a:extLst>
          </p:cNvPr>
          <p:cNvGraphicFramePr>
            <a:graphicFrameLocks noChangeAspect="1"/>
          </p:cNvGraphicFramePr>
          <p:nvPr>
            <p:custDataLst>
              <p:tags r:id="rId2"/>
            </p:custDataLst>
            <p:extLst>
              <p:ext uri="{D42A27DB-BD31-4B8C-83A1-F6EECF244321}">
                <p14:modId xmlns:p14="http://schemas.microsoft.com/office/powerpoint/2010/main" val="4098155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4" imgW="473" imgH="473" progId="TCLayout.ActiveDocument.1">
                  <p:embed/>
                </p:oleObj>
              </mc:Choice>
              <mc:Fallback>
                <p:oleObj name="think-cell Folie" r:id="rId4" imgW="473" imgH="473" progId="TCLayout.ActiveDocument.1">
                  <p:embed/>
                  <p:pic>
                    <p:nvPicPr>
                      <p:cNvPr id="5" name="Objekt 4" hidden="1">
                        <a:extLst>
                          <a:ext uri="{FF2B5EF4-FFF2-40B4-BE49-F238E27FC236}">
                            <a16:creationId xmlns:a16="http://schemas.microsoft.com/office/drawing/2014/main" id="{4CC7CDD8-CABC-4317-A7C4-22530C79B6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8012C11-C041-449E-9EB9-988FBB6BE437}"/>
              </a:ext>
            </a:extLst>
          </p:cNvPr>
          <p:cNvSpPr>
            <a:spLocks noGrp="1"/>
          </p:cNvSpPr>
          <p:nvPr>
            <p:ph type="title"/>
          </p:nvPr>
        </p:nvSpPr>
        <p:spPr>
          <a:xfrm>
            <a:off x="272875" y="122421"/>
            <a:ext cx="9353900" cy="828291"/>
          </a:xfrm>
        </p:spPr>
        <p:txBody>
          <a:bodyPr vert="horz">
            <a:normAutofit fontScale="90000"/>
          </a:bodyPr>
          <a:lstStyle/>
          <a:p>
            <a:r>
              <a:rPr lang="de-CH" dirty="0"/>
              <a:t>Das Leitbild verkörpert die langfristige Zielorientierung</a:t>
            </a:r>
          </a:p>
        </p:txBody>
      </p:sp>
      <p:graphicFrame>
        <p:nvGraphicFramePr>
          <p:cNvPr id="6" name="Tabelle 7">
            <a:extLst>
              <a:ext uri="{FF2B5EF4-FFF2-40B4-BE49-F238E27FC236}">
                <a16:creationId xmlns:a16="http://schemas.microsoft.com/office/drawing/2014/main" id="{B88BB709-AA6F-4A9F-B3FC-371C28913729}"/>
              </a:ext>
            </a:extLst>
          </p:cNvPr>
          <p:cNvGraphicFramePr>
            <a:graphicFrameLocks noGrp="1"/>
          </p:cNvGraphicFramePr>
          <p:nvPr>
            <p:extLst>
              <p:ext uri="{D42A27DB-BD31-4B8C-83A1-F6EECF244321}">
                <p14:modId xmlns:p14="http://schemas.microsoft.com/office/powerpoint/2010/main" val="195213780"/>
              </p:ext>
            </p:extLst>
          </p:nvPr>
        </p:nvGraphicFramePr>
        <p:xfrm>
          <a:off x="3238500" y="1301749"/>
          <a:ext cx="6173788" cy="2387600"/>
        </p:xfrm>
        <a:graphic>
          <a:graphicData uri="http://schemas.openxmlformats.org/drawingml/2006/table">
            <a:tbl>
              <a:tblPr firstRow="1" bandRow="1">
                <a:tableStyleId>{21E4AEA4-8DFA-4A89-87EB-49C32662AFE0}</a:tableStyleId>
              </a:tblPr>
              <a:tblGrid>
                <a:gridCol w="1394460">
                  <a:extLst>
                    <a:ext uri="{9D8B030D-6E8A-4147-A177-3AD203B41FA5}">
                      <a16:colId xmlns:a16="http://schemas.microsoft.com/office/drawing/2014/main" val="784652033"/>
                    </a:ext>
                  </a:extLst>
                </a:gridCol>
                <a:gridCol w="4779328">
                  <a:extLst>
                    <a:ext uri="{9D8B030D-6E8A-4147-A177-3AD203B41FA5}">
                      <a16:colId xmlns:a16="http://schemas.microsoft.com/office/drawing/2014/main" val="2664996404"/>
                    </a:ext>
                  </a:extLst>
                </a:gridCol>
              </a:tblGrid>
              <a:tr h="370840">
                <a:tc>
                  <a:txBody>
                    <a:bodyPr/>
                    <a:lstStyle/>
                    <a:p>
                      <a:r>
                        <a:rPr lang="de-CH" sz="1600" dirty="0"/>
                        <a:t>Elemente</a:t>
                      </a:r>
                    </a:p>
                  </a:txBody>
                  <a:tcPr/>
                </a:tc>
                <a:tc>
                  <a:txBody>
                    <a:bodyPr/>
                    <a:lstStyle/>
                    <a:p>
                      <a:r>
                        <a:rPr lang="de-CH" sz="1600" dirty="0"/>
                        <a:t>Fragen</a:t>
                      </a:r>
                    </a:p>
                  </a:txBody>
                  <a:tcPr/>
                </a:tc>
                <a:extLst>
                  <a:ext uri="{0D108BD9-81ED-4DB2-BD59-A6C34878D82A}">
                    <a16:rowId xmlns:a16="http://schemas.microsoft.com/office/drawing/2014/main" val="2265632055"/>
                  </a:ext>
                </a:extLst>
              </a:tr>
              <a:tr h="370840">
                <a:tc>
                  <a:txBody>
                    <a:bodyPr/>
                    <a:lstStyle/>
                    <a:p>
                      <a:r>
                        <a:rPr lang="de-CH" sz="1600" dirty="0"/>
                        <a:t>Identität</a:t>
                      </a:r>
                    </a:p>
                  </a:txBody>
                  <a:tcPr/>
                </a:tc>
                <a:tc>
                  <a:txBody>
                    <a:bodyPr/>
                    <a:lstStyle/>
                    <a:p>
                      <a:pPr marL="285750" indent="-285750">
                        <a:buFont typeface="Wingdings" panose="05000000000000000000" pitchFamily="2" charset="2"/>
                        <a:buChar char="§"/>
                      </a:pPr>
                      <a:r>
                        <a:rPr lang="de-CH" sz="1600" dirty="0"/>
                        <a:t>Wer sind wir?</a:t>
                      </a:r>
                    </a:p>
                  </a:txBody>
                  <a:tcPr/>
                </a:tc>
                <a:extLst>
                  <a:ext uri="{0D108BD9-81ED-4DB2-BD59-A6C34878D82A}">
                    <a16:rowId xmlns:a16="http://schemas.microsoft.com/office/drawing/2014/main" val="662700362"/>
                  </a:ext>
                </a:extLst>
              </a:tr>
              <a:tr h="370840">
                <a:tc>
                  <a:txBody>
                    <a:bodyPr/>
                    <a:lstStyle/>
                    <a:p>
                      <a:r>
                        <a:rPr lang="de-CH" sz="1600" dirty="0"/>
                        <a:t>Ziele</a:t>
                      </a:r>
                    </a:p>
                  </a:txBody>
                  <a:tcPr/>
                </a:tc>
                <a:tc>
                  <a:txBody>
                    <a:bodyPr/>
                    <a:lstStyle/>
                    <a:p>
                      <a:pPr marL="285750" indent="-285750">
                        <a:buFont typeface="Wingdings" panose="05000000000000000000" pitchFamily="2" charset="2"/>
                        <a:buChar char="§"/>
                      </a:pPr>
                      <a:r>
                        <a:rPr lang="de-CH" sz="1600" dirty="0"/>
                        <a:t>Welche Zwecke verfolgen wir?</a:t>
                      </a:r>
                    </a:p>
                    <a:p>
                      <a:pPr marL="285750" indent="-285750">
                        <a:buFont typeface="Wingdings" panose="05000000000000000000" pitchFamily="2" charset="2"/>
                        <a:buChar char="§"/>
                      </a:pPr>
                      <a:r>
                        <a:rPr lang="de-CH" sz="1600" dirty="0"/>
                        <a:t>Welche Produkte und welche Dienstleistungen stellen wir her?</a:t>
                      </a:r>
                    </a:p>
                  </a:txBody>
                  <a:tcPr/>
                </a:tc>
                <a:extLst>
                  <a:ext uri="{0D108BD9-81ED-4DB2-BD59-A6C34878D82A}">
                    <a16:rowId xmlns:a16="http://schemas.microsoft.com/office/drawing/2014/main" val="1511317093"/>
                  </a:ext>
                </a:extLst>
              </a:tr>
              <a:tr h="370840">
                <a:tc>
                  <a:txBody>
                    <a:bodyPr/>
                    <a:lstStyle/>
                    <a:p>
                      <a:r>
                        <a:rPr lang="de-CH" sz="1600" dirty="0"/>
                        <a:t>Verhaltens-grundsätze</a:t>
                      </a:r>
                    </a:p>
                  </a:txBody>
                  <a:tcPr/>
                </a:tc>
                <a:tc>
                  <a:txBody>
                    <a:bodyPr/>
                    <a:lstStyle/>
                    <a:p>
                      <a:pPr marL="285750" indent="-285750">
                        <a:buFont typeface="Wingdings" panose="05000000000000000000" pitchFamily="2" charset="2"/>
                        <a:buChar char="§"/>
                      </a:pPr>
                      <a:r>
                        <a:rPr lang="de-CH" sz="1600" dirty="0"/>
                        <a:t>Wie verhalten wir uns gegenüber den verschiedenen Anspruchsgruppen und welche Grundsätze gelten für unser tägliches Handeln?</a:t>
                      </a:r>
                    </a:p>
                  </a:txBody>
                  <a:tcPr/>
                </a:tc>
                <a:extLst>
                  <a:ext uri="{0D108BD9-81ED-4DB2-BD59-A6C34878D82A}">
                    <a16:rowId xmlns:a16="http://schemas.microsoft.com/office/drawing/2014/main" val="3626649319"/>
                  </a:ext>
                </a:extLst>
              </a:tr>
            </a:tbl>
          </a:graphicData>
        </a:graphic>
      </p:graphicFrame>
      <p:pic>
        <p:nvPicPr>
          <p:cNvPr id="14" name="Grafik 13" descr="Ein Bild, das Person, draußen enthält.&#10;&#10;Automatisch generierte Beschreibung">
            <a:extLst>
              <a:ext uri="{FF2B5EF4-FFF2-40B4-BE49-F238E27FC236}">
                <a16:creationId xmlns:a16="http://schemas.microsoft.com/office/drawing/2014/main" id="{3A5018F6-CA77-40EB-948B-7BA4AA626FE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29262" t="74" r="31599" b="-74"/>
          <a:stretch/>
        </p:blipFill>
        <p:spPr>
          <a:xfrm>
            <a:off x="285750" y="1306936"/>
            <a:ext cx="2838450" cy="4834784"/>
          </a:xfrm>
          <a:prstGeom prst="rect">
            <a:avLst/>
          </a:prstGeom>
        </p:spPr>
      </p:pic>
      <p:sp>
        <p:nvSpPr>
          <p:cNvPr id="16" name="Textfeld 15">
            <a:extLst>
              <a:ext uri="{FF2B5EF4-FFF2-40B4-BE49-F238E27FC236}">
                <a16:creationId xmlns:a16="http://schemas.microsoft.com/office/drawing/2014/main" id="{B2827F34-2A89-42FC-8429-8292487CEC67}"/>
              </a:ext>
            </a:extLst>
          </p:cNvPr>
          <p:cNvSpPr txBox="1"/>
          <p:nvPr/>
        </p:nvSpPr>
        <p:spPr>
          <a:xfrm>
            <a:off x="3238500" y="3886200"/>
            <a:ext cx="6173788" cy="1211580"/>
          </a:xfrm>
          <a:prstGeom prst="rect">
            <a:avLst/>
          </a:prstGeom>
          <a:noFill/>
        </p:spPr>
        <p:txBody>
          <a:bodyPr vert="horz" wrap="square" lIns="0" tIns="0" rIns="0" bIns="0" rtlCol="0">
            <a:noAutofit/>
          </a:bodyPr>
          <a:lstStyle/>
          <a:p>
            <a:pPr marL="270000" indent="-270000" defTabSz="913851" fontAlgn="base">
              <a:spcBef>
                <a:spcPts val="900"/>
              </a:spcBef>
              <a:spcAft>
                <a:spcPts val="300"/>
              </a:spcAft>
              <a:buClr>
                <a:srgbClr val="00792C"/>
              </a:buClr>
              <a:buSzPct val="100000"/>
            </a:pPr>
            <a:r>
              <a:rPr lang="en-GB" sz="1600" kern="0" dirty="0" err="1">
                <a:solidFill>
                  <a:prstClr val="black"/>
                </a:solidFill>
              </a:rPr>
              <a:t>Grundsätze</a:t>
            </a:r>
            <a:r>
              <a:rPr lang="en-GB" sz="1600" kern="0" dirty="0">
                <a:solidFill>
                  <a:prstClr val="black"/>
                </a:solidFill>
              </a:rPr>
              <a:t> der </a:t>
            </a:r>
            <a:r>
              <a:rPr lang="en-GB" sz="1600" kern="0" dirty="0" err="1">
                <a:solidFill>
                  <a:prstClr val="black"/>
                </a:solidFill>
              </a:rPr>
              <a:t>Leitbildentwicklung</a:t>
            </a:r>
            <a:r>
              <a:rPr lang="en-GB" sz="1600" kern="0" dirty="0">
                <a:solidFill>
                  <a:prstClr val="black"/>
                </a:solidFill>
              </a:rPr>
              <a:t>:</a:t>
            </a:r>
          </a:p>
          <a:p>
            <a:pPr marL="285750" indent="-285750" fontAlgn="base">
              <a:buFont typeface="Wingdings" panose="05000000000000000000" pitchFamily="2" charset="2"/>
              <a:buChar char="§"/>
            </a:pPr>
            <a:r>
              <a:rPr lang="de-CH" sz="1600" dirty="0"/>
              <a:t>Die Ziele des Leitbilds müssen realisierbar sein.</a:t>
            </a:r>
          </a:p>
          <a:p>
            <a:pPr marL="285750" indent="-285750" fontAlgn="base">
              <a:buFont typeface="Wingdings" panose="05000000000000000000" pitchFamily="2" charset="2"/>
              <a:buChar char="§"/>
            </a:pPr>
            <a:r>
              <a:rPr lang="de-CH" sz="1600" dirty="0"/>
              <a:t>Die Einzelziele dürfen sich nicht widersprechen. Andernfalls können sie nicht umgesetzt werden.</a:t>
            </a:r>
          </a:p>
          <a:p>
            <a:pPr marL="285750" indent="-285750" fontAlgn="base">
              <a:buFont typeface="Wingdings" panose="05000000000000000000" pitchFamily="2" charset="2"/>
              <a:buChar char="§"/>
            </a:pPr>
            <a:r>
              <a:rPr lang="de-CH" sz="1600" dirty="0"/>
              <a:t>Das Leitbild soll langfristig gelten. Dennoch darf es nicht statisch und unveränderbar sein. Veränderungen oder Ergänzungen sollten möglich sein, um auf veränderte Faktoren flexibel und kurzfristig zu reagieren.</a:t>
            </a:r>
          </a:p>
          <a:p>
            <a:pPr marL="285750" indent="-285750" fontAlgn="base">
              <a:buFont typeface="Wingdings" panose="05000000000000000000" pitchFamily="2" charset="2"/>
              <a:buChar char="§"/>
            </a:pPr>
            <a:r>
              <a:rPr lang="de-CH" sz="1600" dirty="0"/>
              <a:t>Die Leitsätze müssen klar und verständlich formuliert werden, damit sie von allen verstanden und umgesetzt werden können.</a:t>
            </a:r>
          </a:p>
        </p:txBody>
      </p:sp>
    </p:spTree>
    <p:extLst>
      <p:ext uri="{BB962C8B-B14F-4D97-AF65-F5344CB8AC3E}">
        <p14:creationId xmlns:p14="http://schemas.microsoft.com/office/powerpoint/2010/main" val="890502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 val="Standard"/>
  <p:tag name="THINKCELLPRESENTATIONDONOTDELETE" val="&lt;?xml version=&quot;1.0&quot; encoding=&quot;UTF-16&quot; standalone=&quot;yes&quot;?&gt;&#10;&lt;root reqver=&quot;17839&quot;&gt;&lt;version val=&quot;21182&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1.00000000000000000000E+000&quot;&gt;&lt;m_ppcolschidx val=&quot;0&quot;/&gt;&lt;m_rgb r=&quot;ff&quot; g=&quot;c0&quot; b=&quot;0&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POSITION" val="text_gesamt"/>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POSITION" val="text_gesam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POSITION" val="normal"/>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POSITION" val="text_gesam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olienmaster VSG-Nollen_SB">
  <a:themeElements>
    <a:clrScheme name="VSG-Nollen">
      <a:dk1>
        <a:srgbClr val="000000"/>
      </a:dk1>
      <a:lt1>
        <a:srgbClr val="FFFFFF"/>
      </a:lt1>
      <a:dk2>
        <a:srgbClr val="98B954"/>
      </a:dk2>
      <a:lt2>
        <a:srgbClr val="FFFFFF"/>
      </a:lt2>
      <a:accent1>
        <a:srgbClr val="F1FC64"/>
      </a:accent1>
      <a:accent2>
        <a:srgbClr val="81A042"/>
      </a:accent2>
      <a:accent3>
        <a:srgbClr val="FFFFFF"/>
      </a:accent3>
      <a:accent4>
        <a:srgbClr val="000000"/>
      </a:accent4>
      <a:accent5>
        <a:srgbClr val="4C5F27"/>
      </a:accent5>
      <a:accent6>
        <a:srgbClr val="BECC04"/>
      </a:accent6>
      <a:hlink>
        <a:srgbClr val="E9FA12"/>
      </a:hlink>
      <a:folHlink>
        <a:srgbClr val="F9FEBA"/>
      </a:folHlink>
    </a:clrScheme>
    <a:fontScheme name="VSG-Nollen_Calibri">
      <a:majorFont>
        <a:latin typeface="Myriad Pro"/>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10795" cap="flat" cmpd="sng" algn="ctr">
          <a:noFill/>
          <a:prstDash val="solid"/>
          <a:round/>
          <a:headEnd type="none" w="med" len="med"/>
          <a:tailEnd type="none" w="med" len="med"/>
        </a:ln>
        <a:effectLst/>
      </a:spPr>
      <a:bodyPr vert="horz" wrap="square" lIns="72000" tIns="36000" rIns="72000" bIns="36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defRPr>
        </a:defPPr>
      </a:lstStyle>
    </a:spDef>
    <a:lnDef>
      <a:spPr bwMode="auto">
        <a:xfrm>
          <a:off x="0" y="0"/>
          <a:ext cx="1" cy="1"/>
        </a:xfrm>
        <a:custGeom>
          <a:avLst/>
          <a:gdLst/>
          <a:ahLst/>
          <a:cxnLst/>
          <a:rect l="0" t="0" r="0" b="0"/>
          <a:pathLst/>
        </a:custGeom>
        <a:solidFill>
          <a:srgbClr val="DDDDDD"/>
        </a:solidFill>
        <a:ln w="1079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txDef>
      <a:spPr>
        <a:noFill/>
      </a:spPr>
      <a:bodyPr vert="horz" wrap="square" lIns="0" tIns="0" rIns="0" bIns="0" rtlCol="0">
        <a:noAutofit/>
      </a:bodyPr>
      <a:lstStyle>
        <a:defPPr marL="270000" indent="-270000" defTabSz="913851" fontAlgn="base">
          <a:spcBef>
            <a:spcPts val="900"/>
          </a:spcBef>
          <a:spcAft>
            <a:spcPts val="300"/>
          </a:spcAft>
          <a:buClr>
            <a:srgbClr val="00792C"/>
          </a:buClr>
          <a:buSzPct val="100000"/>
          <a:defRPr sz="2000" kern="0" dirty="0">
            <a:solidFill>
              <a:prstClr val="black"/>
            </a:solidFill>
            <a:latin typeface="Cambria" pitchFamily="18" charset="0"/>
          </a:defRPr>
        </a:defPPr>
      </a:lstStyle>
    </a:txDef>
  </a:objectDefaults>
  <a:extraClrSchemeLst>
    <a:extraClrScheme>
      <a:clrScheme name="Folie mit neuem IPT-Logo und WZL größer 1">
        <a:dk1>
          <a:srgbClr val="000000"/>
        </a:dk1>
        <a:lt1>
          <a:srgbClr val="FFFFFF"/>
        </a:lt1>
        <a:dk2>
          <a:srgbClr val="000000"/>
        </a:dk2>
        <a:lt2>
          <a:srgbClr val="FFFFFF"/>
        </a:lt2>
        <a:accent1>
          <a:srgbClr val="B3D3E9"/>
        </a:accent1>
        <a:accent2>
          <a:srgbClr val="006DB6"/>
        </a:accent2>
        <a:accent3>
          <a:srgbClr val="FFFFFF"/>
        </a:accent3>
        <a:accent4>
          <a:srgbClr val="000000"/>
        </a:accent4>
        <a:accent5>
          <a:srgbClr val="D6E6F2"/>
        </a:accent5>
        <a:accent6>
          <a:srgbClr val="0062A5"/>
        </a:accent6>
        <a:hlink>
          <a:srgbClr val="80B6DA"/>
        </a:hlink>
        <a:folHlink>
          <a:srgbClr val="4D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gs xmlns="6a764677-f0eb-4eb7-af78-56d8c1f42578" xsi:nil="true"/>
  </documentManagement>
</p:properties>
</file>

<file path=customXml/item3.xml><?xml version="1.0" encoding="utf-8"?>
<f:fields xmlns:f="http://schemas.fabasoft.com/folio/2007/fields">
  <f:record>
    <f:field ref="objname" par="" text="Abschlussdokumentation_Leitfaden Leitbildentwicklung" edit="true"/>
    <f:field ref="objsubject" par="" text="" edit="true"/>
    <f:field ref="objcreatedby" par="" text="Widmer AVK, Jürg"/>
    <f:field ref="objcreatedat" par="" date="2021-06-10T07:48:09" text="10.06.2021 07:48:09"/>
    <f:field ref="objchangedby" par="" text="Widmer AVK, Jürg"/>
    <f:field ref="objmodifiedat" par="" date="2021-11-19T09:45:30" text="19.11.2021 09:45:30"/>
    <f:field ref="doc_FSCFOLIO_1_1001_FieldDocumentNumber" par="" text=""/>
    <f:field ref="doc_FSCFOLIO_1_1001_FieldSubject" par="" text="" edit="true"/>
    <f:field ref="FSCFOLIO_1_1001_FieldCurrentUser" par="" text="Jürg Widmer AVK"/>
    <f:field ref="CCAPRECONFIG_15_1001_Objektname" par="" text="Abschlussdokumentation_Leitfaden Leitbildentwicklung" edit="true"/>
  </f:record>
  <f:display par="" text="Allgemein">
    <f:field ref="objname" text="Name"/>
    <f:field ref="objsubject" text="Objektbetreff"/>
    <f:field ref="objcreatedby" text="Erzeugt von"/>
    <f:field ref="objcreatedat" text="Erzeugt am/um"/>
    <f:field ref="objchangedby" text="Letzte Änderung von"/>
    <f:field ref="objmodifiedat" text="Letzte Änderung am/um"/>
    <f:field ref="FSCFOLIO_1_1001_FieldCurrentUser" text="Aktueller Benutzer"/>
    <f:field ref="CCAPRECONFIG_15_1001_Objektname" text="Objektname"/>
  </f:display>
  <f:display par="" text="Serienbrief">
    <f:field ref="doc_FSCFOLIO_1_1001_FieldDocumentNumber" text="Dokument Nummer"/>
    <f:field ref="doc_FSCFOLIO_1_1001_FieldSubject" text="Betreff"/>
  </f:display>
</f:fields>
</file>

<file path=customXml/item4.xml><?xml version="1.0" encoding="utf-8"?>
<ct:contentTypeSchema xmlns:ct="http://schemas.microsoft.com/office/2006/metadata/contentType" xmlns:ma="http://schemas.microsoft.com/office/2006/metadata/properties/metaAttributes" ct:_="" ma:_="" ma:contentTypeName="Dokument" ma:contentTypeID="0x010100CECA0520CAF4BB4CA9A9337282DCE1B6" ma:contentTypeVersion="13" ma:contentTypeDescription="Ein neues Dokument erstellen." ma:contentTypeScope="" ma:versionID="3c89ab845059f7f7962cccf6cb6d2ff9">
  <xsd:schema xmlns:xsd="http://www.w3.org/2001/XMLSchema" xmlns:xs="http://www.w3.org/2001/XMLSchema" xmlns:p="http://schemas.microsoft.com/office/2006/metadata/properties" xmlns:ns2="6a764677-f0eb-4eb7-af78-56d8c1f42578" xmlns:ns3="76649d7c-8c81-414d-b084-d9aff6d218b6" targetNamespace="http://schemas.microsoft.com/office/2006/metadata/properties" ma:root="true" ma:fieldsID="4af7c5535bdaab9d825d5dc9a7d49255" ns2:_="" ns3:_="">
    <xsd:import namespace="6a764677-f0eb-4eb7-af78-56d8c1f42578"/>
    <xsd:import namespace="76649d7c-8c81-414d-b084-d9aff6d218b6"/>
    <xsd:element name="properties">
      <xsd:complexType>
        <xsd:sequence>
          <xsd:element name="documentManagement">
            <xsd:complexType>
              <xsd:all>
                <xsd:element ref="ns2:MediaServiceMetadata" minOccurs="0"/>
                <xsd:element ref="ns2:MediaServiceFastMetadata" minOccurs="0"/>
                <xsd:element ref="ns2:Tag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64677-f0eb-4eb7-af78-56d8c1f425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ags" ma:index="10" nillable="true" ma:displayName="Tags" ma:format="Dropdown" ma:internalName="Tags">
      <xsd:simpleType>
        <xsd:restriction base="dms:Text">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649d7c-8c81-414d-b084-d9aff6d218b6"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2055A4-9736-491B-9375-2CF26B7BE80E}">
  <ds:schemaRefs>
    <ds:schemaRef ds:uri="http://schemas.microsoft.com/sharepoint/v3/contenttype/forms"/>
  </ds:schemaRefs>
</ds:datastoreItem>
</file>

<file path=customXml/itemProps2.xml><?xml version="1.0" encoding="utf-8"?>
<ds:datastoreItem xmlns:ds="http://schemas.openxmlformats.org/officeDocument/2006/customXml" ds:itemID="{2A82D097-3260-4A72-8AE8-19712AC67AEF}">
  <ds:schemaRef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76649d7c-8c81-414d-b084-d9aff6d218b6"/>
    <ds:schemaRef ds:uri="http://schemas.microsoft.com/office/2006/metadata/properties"/>
    <ds:schemaRef ds:uri="6a764677-f0eb-4eb7-af78-56d8c1f42578"/>
    <ds:schemaRef ds:uri="http://www.w3.org/XML/1998/namespace"/>
    <ds:schemaRef ds:uri="http://purl.org/dc/dcmitype/"/>
  </ds:schemaRefs>
</ds:datastoreItem>
</file>

<file path=customXml/itemProps3.xml><?xml version="1.0" encoding="utf-8"?>
<ds:datastoreItem xmlns:ds="http://schemas.openxmlformats.org/officeDocument/2006/customXml" ds:itemID="{4E8A9591-F074-446B-902F-511FF79C122F}">
  <ds:schemaRefs>
    <ds:schemaRef ds:uri="http://schemas.fabasoft.com/folio/2007/fields"/>
  </ds:schemaRefs>
</ds:datastoreItem>
</file>

<file path=customXml/itemProps4.xml><?xml version="1.0" encoding="utf-8"?>
<ds:datastoreItem xmlns:ds="http://schemas.openxmlformats.org/officeDocument/2006/customXml" ds:itemID="{A36790D7-3569-429C-A0DC-A17B45876E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64677-f0eb-4eb7-af78-56d8c1f42578"/>
    <ds:schemaRef ds:uri="76649d7c-8c81-414d-b084-d9aff6d21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Folienmaster VSG-Nollen_SB</Template>
  <TotalTime>0</TotalTime>
  <Words>2860</Words>
  <Application>Microsoft Office PowerPoint</Application>
  <PresentationFormat>Benutzerdefiniert</PresentationFormat>
  <Paragraphs>371</Paragraphs>
  <Slides>46</Slides>
  <Notes>7</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46</vt:i4>
      </vt:variant>
    </vt:vector>
  </HeadingPairs>
  <TitlesOfParts>
    <vt:vector size="54" baseType="lpstr">
      <vt:lpstr>Arial</vt:lpstr>
      <vt:lpstr>Calibri</vt:lpstr>
      <vt:lpstr>Cambria</vt:lpstr>
      <vt:lpstr>Myriad Pro</vt:lpstr>
      <vt:lpstr>Symbol</vt:lpstr>
      <vt:lpstr>Wingdings</vt:lpstr>
      <vt:lpstr>Folienmaster VSG-Nollen_SB</vt:lpstr>
      <vt:lpstr>think-cell Folie</vt:lpstr>
      <vt:lpstr>Leitfaden für die Erarbeitung eines Leitbilds</vt:lpstr>
      <vt:lpstr>Erläuterung zum Foliensatz</vt:lpstr>
      <vt:lpstr>Agenda</vt:lpstr>
      <vt:lpstr>Definition Projektteam</vt:lpstr>
      <vt:lpstr>Projektablauf</vt:lpstr>
      <vt:lpstr>Agenda</vt:lpstr>
      <vt:lpstr>Einordnung der Begrifflichkeiten</vt:lpstr>
      <vt:lpstr>«Wer nicht weiss wo er hin will, darf sich nicht wundern, wenn er woanders ankommt» </vt:lpstr>
      <vt:lpstr>Das Leitbild verkörpert die langfristige Zielorientierung</vt:lpstr>
      <vt:lpstr>Videobeispiel Leitbild Seattle Fish Market  «the FISH philosophy»  von klein und stinkig zu gross und toll!</vt:lpstr>
      <vt:lpstr>Videobeispiel Leitbild Tesla  </vt:lpstr>
      <vt:lpstr>Beispiel Leitbild Bühler</vt:lpstr>
      <vt:lpstr>Beispiel Leitbild Trinasolar </vt:lpstr>
      <vt:lpstr>Interne Schul- und externe Umfeld-Analyse als Basis  für Leitbild und Strategie</vt:lpstr>
      <vt:lpstr>Agenda</vt:lpstr>
      <vt:lpstr>Einleitung SWOT Analyse</vt:lpstr>
      <vt:lpstr>Interne Stärken- und Schwächen-Analyse Mögliches Vorgehen 1</vt:lpstr>
      <vt:lpstr>Beispiel Stärken      Schwächen</vt:lpstr>
      <vt:lpstr>Interne Stärken- und Schwächen-Analyse Mögliches Vorgehen 2</vt:lpstr>
      <vt:lpstr>Agenda</vt:lpstr>
      <vt:lpstr>Mögliche Inputs für die exteren Umfeldanalyse</vt:lpstr>
      <vt:lpstr>Megatrends nach Horx (I)</vt:lpstr>
      <vt:lpstr>Megatrends nach Horx (II)</vt:lpstr>
      <vt:lpstr>Megatrends nach Capaul (I)</vt:lpstr>
      <vt:lpstr>Megatrends nach Capaul (II)</vt:lpstr>
      <vt:lpstr>Megatrends und ihr Einfluss auf die eigene Schule Mögliches Vorgehen 1</vt:lpstr>
      <vt:lpstr>Beispiel VSG Nollen Chancen          Gefahren</vt:lpstr>
      <vt:lpstr>Megatrends und ihr Einfluss auf die eigene Schule Mögliches Vorgehen 2</vt:lpstr>
      <vt:lpstr>Agenda</vt:lpstr>
      <vt:lpstr>Massnahmendefinition mit SWOT-Matrix</vt:lpstr>
      <vt:lpstr>Bsp. Mögliche Massnahmen für SWOT-Matrix</vt:lpstr>
      <vt:lpstr>Agenda</vt:lpstr>
      <vt:lpstr>Überführung der Ergebnisse in ein Leitbild</vt:lpstr>
      <vt:lpstr>Beispiel Vernehmlassung mit  Ankerthema Schifffahrt</vt:lpstr>
      <vt:lpstr>Zwei Beispiele</vt:lpstr>
      <vt:lpstr>PowerPoint-Präsentation</vt:lpstr>
      <vt:lpstr>Leitbild VSG Nollen</vt:lpstr>
      <vt:lpstr>PowerPoint-Präsentation</vt:lpstr>
      <vt:lpstr>Leitbild VSG Eschlikon</vt:lpstr>
      <vt:lpstr>Leitbild VSG Eschlikon</vt:lpstr>
      <vt:lpstr>Agenda</vt:lpstr>
      <vt:lpstr>Das Leitbild in das Entwicklungsprogramm der Schule einfliessen lassen  auf Excel Zeitstrahl und Priorisierung gemäss Leitbild</vt:lpstr>
      <vt:lpstr>Das Leitbild in das Entwicklungsprogramm der Schule einfliessen lassen   mit Vorlage VTGS)</vt:lpstr>
      <vt:lpstr>Das Leitbild in das Entwicklungsprogramm der Schule einfliessen lassen   Agiles Schulprogramm auf Planner</vt:lpstr>
      <vt:lpstr>Das Leitbild in das Entwicklungsprogramm der Schule einfliessen lassen   Akzeptanzkriterien für neue Projekte</vt:lpstr>
      <vt:lpstr>Viel Erfolg bei der Erarbeitung des eigenen Leitbilds!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Titelmasterformat durch Klicken bearbeiten</dc:title>
  <dc:subject/>
  <dc:creator>Scherrer Maike (scek)</dc:creator>
  <cp:keywords/>
  <dc:description/>
  <cp:lastModifiedBy>Jürg Widmer</cp:lastModifiedBy>
  <cp:revision>15</cp:revision>
  <cp:lastPrinted>2012-06-18T07:45:02Z</cp:lastPrinted>
  <dcterms:created xsi:type="dcterms:W3CDTF">2021-01-28T17:40:59Z</dcterms:created>
  <dcterms:modified xsi:type="dcterms:W3CDTF">2021-12-01T13:20:18Z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0x010100CECA0520CAF4BB4CA9A9337282DCE1B6</vt:lpwstr>
  </property>
  <property fmtid="{D5CDD505-2E9C-101B-9397-08002B2CF9AE}" pid="3" name="MSIP_Label_10d9bad3-6dac-4e9a-89a3-89f3b8d247b2_Enabled">
    <vt:lpwstr>True</vt:lpwstr>
  </property>
  <property fmtid="{D5CDD505-2E9C-101B-9397-08002B2CF9AE}" pid="4" name="MSIP_Label_10d9bad3-6dac-4e9a-89a3-89f3b8d247b2_SiteId">
    <vt:lpwstr>5d1a9f9d-201f-4a10-b983-451cf65cbc1e</vt:lpwstr>
  </property>
  <property fmtid="{D5CDD505-2E9C-101B-9397-08002B2CF9AE}" pid="5" name="MSIP_Label_10d9bad3-6dac-4e9a-89a3-89f3b8d247b2_Owner">
    <vt:lpwstr>scek@zhaw.ch</vt:lpwstr>
  </property>
  <property fmtid="{D5CDD505-2E9C-101B-9397-08002B2CF9AE}" pid="6" name="MSIP_Label_10d9bad3-6dac-4e9a-89a3-89f3b8d247b2_SetDate">
    <vt:lpwstr>2021-01-29T08:19:23.8083780Z</vt:lpwstr>
  </property>
  <property fmtid="{D5CDD505-2E9C-101B-9397-08002B2CF9AE}" pid="7" name="MSIP_Label_10d9bad3-6dac-4e9a-89a3-89f3b8d247b2_Name">
    <vt:lpwstr>Intern</vt:lpwstr>
  </property>
  <property fmtid="{D5CDD505-2E9C-101B-9397-08002B2CF9AE}" pid="8" name="MSIP_Label_10d9bad3-6dac-4e9a-89a3-89f3b8d247b2_Application">
    <vt:lpwstr>Microsoft Azure Information Protection</vt:lpwstr>
  </property>
  <property fmtid="{D5CDD505-2E9C-101B-9397-08002B2CF9AE}" pid="9" name="MSIP_Label_10d9bad3-6dac-4e9a-89a3-89f3b8d247b2_ActionId">
    <vt:lpwstr>25567927-7a3d-428a-b8b1-903ddf9b1570</vt:lpwstr>
  </property>
  <property fmtid="{D5CDD505-2E9C-101B-9397-08002B2CF9AE}" pid="10" name="MSIP_Label_10d9bad3-6dac-4e9a-89a3-89f3b8d247b2_Extended_MSFT_Method">
    <vt:lpwstr>Automatic</vt:lpwstr>
  </property>
  <property fmtid="{D5CDD505-2E9C-101B-9397-08002B2CF9AE}" pid="11" name="Sensitivity">
    <vt:lpwstr>Intern</vt:lpwstr>
  </property>
</Properties>
</file>